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5" r:id="rId1"/>
  </p:sldMasterIdLst>
  <p:notesMasterIdLst>
    <p:notesMasterId r:id="rId18"/>
  </p:notesMasterIdLst>
  <p:handoutMasterIdLst>
    <p:handoutMasterId r:id="rId19"/>
  </p:handoutMasterIdLst>
  <p:sldIdLst>
    <p:sldId id="280" r:id="rId2"/>
    <p:sldId id="300" r:id="rId3"/>
    <p:sldId id="335" r:id="rId4"/>
    <p:sldId id="286" r:id="rId5"/>
    <p:sldId id="287" r:id="rId6"/>
    <p:sldId id="288" r:id="rId7"/>
    <p:sldId id="328" r:id="rId8"/>
    <p:sldId id="634" r:id="rId9"/>
    <p:sldId id="635" r:id="rId10"/>
    <p:sldId id="316" r:id="rId11"/>
    <p:sldId id="636" r:id="rId12"/>
    <p:sldId id="637" r:id="rId13"/>
    <p:sldId id="638" r:id="rId14"/>
    <p:sldId id="639" r:id="rId15"/>
    <p:sldId id="640" r:id="rId16"/>
    <p:sldId id="389" r:id="rId17"/>
  </p:sldIdLst>
  <p:sldSz cx="9144000" cy="5715000" type="screen16x1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72">
          <p15:clr>
            <a:srgbClr val="A4A3A4"/>
          </p15:clr>
        </p15:guide>
        <p15:guide id="2" orient="horz" pos="711">
          <p15:clr>
            <a:srgbClr val="A4A3A4"/>
          </p15:clr>
        </p15:guide>
        <p15:guide id="3" orient="horz" pos="158">
          <p15:clr>
            <a:srgbClr val="A4A3A4"/>
          </p15:clr>
        </p15:guide>
        <p15:guide id="4" pos="484">
          <p15:clr>
            <a:srgbClr val="A4A3A4"/>
          </p15:clr>
        </p15:guide>
        <p15:guide id="5" pos="5511">
          <p15:clr>
            <a:srgbClr val="A4A3A4"/>
          </p15:clr>
        </p15:guide>
      </p15:sldGuideLst>
    </p:ext>
    <p:ext uri="{2D200454-40CA-4A62-9FC3-DE9A4176ACB9}">
      <p15:notesGuideLst xmlns:p15="http://schemas.microsoft.com/office/powerpoint/2012/main">
        <p15:guide id="1" orient="horz" pos="2985">
          <p15:clr>
            <a:srgbClr val="A4A3A4"/>
          </p15:clr>
        </p15:guide>
        <p15:guide id="2" pos="225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7E1"/>
    <a:srgbClr val="000000"/>
    <a:srgbClr val="99999A"/>
    <a:srgbClr val="F1EC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685" autoAdjust="0"/>
  </p:normalViewPr>
  <p:slideViewPr>
    <p:cSldViewPr>
      <p:cViewPr varScale="1">
        <p:scale>
          <a:sx n="89" d="100"/>
          <a:sy n="89" d="100"/>
        </p:scale>
        <p:origin x="614" y="77"/>
      </p:cViewPr>
      <p:guideLst>
        <p:guide orient="horz" pos="3172"/>
        <p:guide orient="horz" pos="711"/>
        <p:guide orient="horz" pos="158"/>
        <p:guide pos="484"/>
        <p:guide pos="5511"/>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7" d="100"/>
          <a:sy n="57" d="100"/>
        </p:scale>
        <p:origin x="2808" y="36"/>
      </p:cViewPr>
      <p:guideLst>
        <p:guide orient="horz" pos="2985"/>
        <p:guide pos="225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C931E29-51EA-441C-9DC1-8388E0586FD5}" type="datetimeFigureOut">
              <a:rPr lang="zh-CN" altLang="en-US" smtClean="0"/>
              <a:t>2023/4/1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75F891-135E-41DC-BFC6-C2A11DFF74B1}" type="slidenum">
              <a:rPr lang="zh-CN" altLang="en-US" smtClean="0"/>
              <a:t>‹#›</a:t>
            </a:fld>
            <a:endParaRPr lang="zh-CN" altLang="en-US"/>
          </a:p>
        </p:txBody>
      </p:sp>
    </p:spTree>
    <p:extLst>
      <p:ext uri="{BB962C8B-B14F-4D97-AF65-F5344CB8AC3E}">
        <p14:creationId xmlns:p14="http://schemas.microsoft.com/office/powerpoint/2010/main" val="1980665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E785B7-D6B6-46BA-98CF-C65B82FB0764}" type="datetimeFigureOut">
              <a:rPr lang="zh-CN" altLang="en-US" smtClean="0"/>
              <a:t>2023/4/1</a:t>
            </a:fld>
            <a:endParaRPr lang="zh-CN" alt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zh-CN"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4ACE0F-DB85-4809-8FCA-04F306D46FE2}" type="slidenum">
              <a:rPr lang="zh-CN" altLang="en-US" smtClean="0"/>
              <a:t>‹#›</a:t>
            </a:fld>
            <a:endParaRPr lang="zh-CN" altLang="en-US"/>
          </a:p>
        </p:txBody>
      </p:sp>
    </p:spTree>
    <p:extLst>
      <p:ext uri="{BB962C8B-B14F-4D97-AF65-F5344CB8AC3E}">
        <p14:creationId xmlns:p14="http://schemas.microsoft.com/office/powerpoint/2010/main" val="23502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D4ACE0F-DB85-4809-8FCA-04F306D46FE2}" type="slidenum">
              <a:rPr lang="zh-CN" altLang="en-US" smtClean="0"/>
              <a:t>1</a:t>
            </a:fld>
            <a:endParaRPr lang="zh-CN" altLang="en-US"/>
          </a:p>
        </p:txBody>
      </p:sp>
    </p:spTree>
    <p:extLst>
      <p:ext uri="{BB962C8B-B14F-4D97-AF65-F5344CB8AC3E}">
        <p14:creationId xmlns:p14="http://schemas.microsoft.com/office/powerpoint/2010/main" val="415839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3</a:t>
            </a:fld>
            <a:endParaRPr lang="zh-CN" altLang="en-US"/>
          </a:p>
        </p:txBody>
      </p:sp>
    </p:spTree>
    <p:extLst>
      <p:ext uri="{BB962C8B-B14F-4D97-AF65-F5344CB8AC3E}">
        <p14:creationId xmlns:p14="http://schemas.microsoft.com/office/powerpoint/2010/main" val="3947238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D4ACE0F-DB85-4809-8FCA-04F306D46FE2}" type="slidenum">
              <a:rPr lang="zh-CN" altLang="en-US" smtClean="0"/>
              <a:t>5</a:t>
            </a:fld>
            <a:endParaRPr lang="zh-CN" altLang="en-US"/>
          </a:p>
        </p:txBody>
      </p:sp>
    </p:spTree>
    <p:extLst>
      <p:ext uri="{BB962C8B-B14F-4D97-AF65-F5344CB8AC3E}">
        <p14:creationId xmlns:p14="http://schemas.microsoft.com/office/powerpoint/2010/main" val="18609686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D4ACE0F-DB85-4809-8FCA-04F306D46FE2}" type="slidenum">
              <a:rPr lang="zh-CN" altLang="en-US" smtClean="0"/>
              <a:t>7</a:t>
            </a:fld>
            <a:endParaRPr lang="zh-CN" altLang="en-US"/>
          </a:p>
        </p:txBody>
      </p:sp>
    </p:spTree>
    <p:extLst>
      <p:ext uri="{BB962C8B-B14F-4D97-AF65-F5344CB8AC3E}">
        <p14:creationId xmlns:p14="http://schemas.microsoft.com/office/powerpoint/2010/main" val="3094428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kern="0" dirty="0">
                <a:solidFill>
                  <a:sysClr val="window" lastClr="FFFFFF"/>
                </a:solidFill>
                <a:latin typeface="+mj-ea"/>
                <a:ea typeface="+mj-ea"/>
                <a:sym typeface="+mn-ea"/>
              </a:rPr>
              <a:t>噪音降低</a:t>
            </a:r>
            <a:r>
              <a:rPr lang="en-US" altLang="zh-CN" sz="1200" kern="0" dirty="0">
                <a:solidFill>
                  <a:sysClr val="window" lastClr="FFFFFF"/>
                </a:solidFill>
                <a:latin typeface="+mj-ea"/>
                <a:ea typeface="+mj-ea"/>
                <a:sym typeface="+mn-ea"/>
              </a:rPr>
              <a:t>2</a:t>
            </a:r>
            <a:r>
              <a:rPr lang="zh-CN" altLang="en-US" sz="1200" kern="0" dirty="0">
                <a:solidFill>
                  <a:sysClr val="window" lastClr="FFFFFF"/>
                </a:solidFill>
                <a:latin typeface="+mj-ea"/>
                <a:ea typeface="+mj-ea"/>
                <a:sym typeface="+mn-ea"/>
              </a:rPr>
              <a:t>分贝，力矩提升</a:t>
            </a:r>
            <a:r>
              <a:rPr lang="en-US" altLang="zh-CN" sz="1200" kern="0" dirty="0">
                <a:solidFill>
                  <a:sysClr val="window" lastClr="FFFFFF"/>
                </a:solidFill>
                <a:latin typeface="+mj-ea"/>
                <a:ea typeface="+mj-ea"/>
                <a:sym typeface="+mn-ea"/>
              </a:rPr>
              <a:t>0.1</a:t>
            </a:r>
            <a:r>
              <a:rPr lang="en-US" altLang="zh-CN" sz="1200" b="0" kern="1200" dirty="0">
                <a:solidFill>
                  <a:srgbClr val="FFFFFF"/>
                </a:solidFill>
                <a:latin typeface="微软雅黑" panose="020B0503020204020204" pitchFamily="34" charset="-122"/>
                <a:ea typeface="微软雅黑" panose="020B0503020204020204" pitchFamily="34" charset="-122"/>
                <a:cs typeface="+mn-cs"/>
              </a:rPr>
              <a:t>N.m</a:t>
            </a:r>
            <a:r>
              <a:rPr lang="zh-CN" altLang="en-US" sz="1200" b="0" kern="1200" dirty="0">
                <a:solidFill>
                  <a:srgbClr val="FFFFFF"/>
                </a:solidFill>
                <a:latin typeface="微软雅黑" panose="020B0503020204020204" pitchFamily="34" charset="-122"/>
                <a:ea typeface="微软雅黑" panose="020B0503020204020204" pitchFamily="34" charset="-122"/>
                <a:cs typeface="+mn-cs"/>
              </a:rPr>
              <a:t>，振动降低</a:t>
            </a:r>
            <a:r>
              <a:rPr lang="en-US" altLang="zh-CN" sz="1200" b="0" kern="1200" dirty="0">
                <a:solidFill>
                  <a:srgbClr val="FFFFFF"/>
                </a:solidFill>
                <a:latin typeface="微软雅黑" panose="020B0503020204020204" pitchFamily="34" charset="-122"/>
                <a:ea typeface="微软雅黑" panose="020B0503020204020204" pitchFamily="34" charset="-122"/>
                <a:cs typeface="+mn-cs"/>
              </a:rPr>
              <a:t>80um</a:t>
            </a:r>
            <a:r>
              <a:rPr lang="zh-CN" altLang="en-US" sz="1200" dirty="0">
                <a:solidFill>
                  <a:srgbClr val="FFFFFF"/>
                </a:solidFill>
                <a:latin typeface="微软雅黑" panose="020B0503020204020204" pitchFamily="34" charset="-122"/>
                <a:ea typeface="微软雅黑" panose="020B0503020204020204" pitchFamily="34" charset="-122"/>
              </a:rPr>
              <a:t>。</a:t>
            </a:r>
            <a:endParaRPr lang="zh-CN" altLang="en-US" dirty="0"/>
          </a:p>
        </p:txBody>
      </p:sp>
      <p:sp>
        <p:nvSpPr>
          <p:cNvPr id="4" name="灯片编号占位符 3"/>
          <p:cNvSpPr>
            <a:spLocks noGrp="1"/>
          </p:cNvSpPr>
          <p:nvPr>
            <p:ph type="sldNum" sz="quarter" idx="5"/>
          </p:nvPr>
        </p:nvSpPr>
        <p:spPr/>
        <p:txBody>
          <a:bodyPr/>
          <a:lstStyle/>
          <a:p>
            <a:fld id="{6D4ACE0F-DB85-4809-8FCA-04F306D46FE2}" type="slidenum">
              <a:rPr lang="zh-CN" altLang="en-US" smtClean="0"/>
              <a:t>14</a:t>
            </a:fld>
            <a:endParaRPr lang="zh-CN" altLang="en-US"/>
          </a:p>
        </p:txBody>
      </p:sp>
    </p:spTree>
    <p:extLst>
      <p:ext uri="{BB962C8B-B14F-4D97-AF65-F5344CB8AC3E}">
        <p14:creationId xmlns:p14="http://schemas.microsoft.com/office/powerpoint/2010/main" val="2244397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lgn="l">
              <a:defRPr/>
            </a:lvl1pPr>
          </a:lstStyle>
          <a:p>
            <a:r>
              <a:rPr lang="zh-CN" altLang="en-US"/>
              <a:t>单击此处编辑母版标题样式</a:t>
            </a:r>
          </a:p>
        </p:txBody>
      </p:sp>
      <p:sp>
        <p:nvSpPr>
          <p:cNvPr id="3" name="内容占位符 2"/>
          <p:cNvSpPr>
            <a:spLocks noGrp="1"/>
          </p:cNvSpPr>
          <p:nvPr>
            <p:ph idx="1"/>
          </p:nvPr>
        </p:nvSpPr>
        <p:spPr>
          <a:xfrm>
            <a:off x="467544" y="1337331"/>
            <a:ext cx="8229600" cy="3771636"/>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灯片编号占位符 5"/>
          <p:cNvSpPr>
            <a:spLocks noGrp="1"/>
          </p:cNvSpPr>
          <p:nvPr>
            <p:ph type="sldNum" sz="quarter" idx="4"/>
          </p:nvPr>
        </p:nvSpPr>
        <p:spPr>
          <a:xfrm>
            <a:off x="6542856" y="5353540"/>
            <a:ext cx="2133600" cy="304271"/>
          </a:xfrm>
          <a:prstGeom prst="rect">
            <a:avLst/>
          </a:prstGeom>
        </p:spPr>
        <p:txBody>
          <a:bodyPr vert="horz" lIns="91440" tIns="45720" rIns="91440" bIns="45720" rtlCol="0" anchor="ctr"/>
          <a:lstStyle>
            <a:lvl1pPr algn="r">
              <a:defRPr sz="1200">
                <a:solidFill>
                  <a:schemeClr val="bg1"/>
                </a:solidFill>
                <a:latin typeface="微软雅黑" panose="020B0503020204020204" pitchFamily="34" charset="-122"/>
                <a:ea typeface="微软雅黑" panose="020B0503020204020204" pitchFamily="34" charset="-122"/>
              </a:defRPr>
            </a:lvl1pPr>
          </a:lstStyle>
          <a:p>
            <a:fld id="{5EF01477-0D50-421B-8FF5-24E15D502E41}" type="slidenum">
              <a:rPr lang="zh-CN" altLang="en-US" smtClean="0">
                <a:solidFill>
                  <a:prstClr val="white"/>
                </a:solidFill>
              </a:rPr>
              <a:pPr/>
              <a:t>‹#›</a:t>
            </a:fld>
            <a:r>
              <a:rPr lang="en-US" altLang="zh-CN" dirty="0">
                <a:solidFill>
                  <a:prstClr val="white"/>
                </a:solidFill>
              </a:rPr>
              <a:t>/19</a:t>
            </a:r>
            <a:endParaRPr lang="zh-CN" altLang="en-US" dirty="0">
              <a:solidFill>
                <a:prstClr val="white"/>
              </a:solidFill>
            </a:endParaRPr>
          </a:p>
        </p:txBody>
      </p:sp>
    </p:spTree>
    <p:extLst>
      <p:ext uri="{BB962C8B-B14F-4D97-AF65-F5344CB8AC3E}">
        <p14:creationId xmlns:p14="http://schemas.microsoft.com/office/powerpoint/2010/main" val="268829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684000" y="1214427"/>
            <a:ext cx="3468900" cy="2643206"/>
          </a:xfrm>
          <a:prstGeom prst="rect">
            <a:avLst/>
          </a:prstGeom>
          <a:noFill/>
        </p:spPr>
        <p:txBody>
          <a:bodyPr/>
          <a:lstStyle>
            <a:lvl1pPr marL="0" indent="0">
              <a:buNone/>
              <a:defRPr sz="1600" baseline="0">
                <a:solidFill>
                  <a:schemeClr val="bg1"/>
                </a:solidFill>
                <a:latin typeface="+mj-ea"/>
                <a:ea typeface="+mj-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to add image | </a:t>
            </a:r>
            <a:r>
              <a:rPr lang="zh-CN" altLang="en-US" dirty="0"/>
              <a:t>添加图片</a:t>
            </a:r>
          </a:p>
        </p:txBody>
      </p:sp>
      <p:sp>
        <p:nvSpPr>
          <p:cNvPr id="2" name="Title 1"/>
          <p:cNvSpPr>
            <a:spLocks noGrp="1"/>
          </p:cNvSpPr>
          <p:nvPr>
            <p:ph type="title" hasCustomPrompt="1"/>
          </p:nvPr>
        </p:nvSpPr>
        <p:spPr>
          <a:xfrm>
            <a:off x="4214810" y="2237632"/>
            <a:ext cx="4319588" cy="1620000"/>
          </a:xfrm>
          <a:prstGeom prst="rect">
            <a:avLst/>
          </a:prstGeom>
          <a:solidFill>
            <a:srgbClr val="00A7E1"/>
          </a:solidFill>
        </p:spPr>
        <p:txBody>
          <a:bodyPr anchor="t"/>
          <a:lstStyle>
            <a:lvl1pPr algn="l">
              <a:defRPr sz="3500" b="1" u="none" cap="all" baseline="0">
                <a:solidFill>
                  <a:srgbClr val="F1ECED"/>
                </a:solidFill>
                <a:latin typeface="+mj-ea"/>
                <a:ea typeface="+mj-ea"/>
              </a:defRPr>
            </a:lvl1pPr>
          </a:lstStyle>
          <a:p>
            <a:r>
              <a:rPr lang="en-US" altLang="zh-CN" dirty="0"/>
              <a:t>Click to edit title </a:t>
            </a:r>
            <a:r>
              <a:rPr lang="zh-CN" altLang="en-US" dirty="0"/>
              <a:t>添加标题</a:t>
            </a:r>
          </a:p>
        </p:txBody>
      </p:sp>
      <p:sp>
        <p:nvSpPr>
          <p:cNvPr id="3" name="Text Placeholder 2"/>
          <p:cNvSpPr>
            <a:spLocks noGrp="1"/>
          </p:cNvSpPr>
          <p:nvPr>
            <p:ph type="body" idx="1" hasCustomPrompt="1"/>
          </p:nvPr>
        </p:nvSpPr>
        <p:spPr>
          <a:xfrm>
            <a:off x="4214398" y="1214426"/>
            <a:ext cx="4320000" cy="972000"/>
          </a:xfrm>
          <a:prstGeom prst="rect">
            <a:avLst/>
          </a:prstGeom>
          <a:solidFill>
            <a:srgbClr val="F1ECED"/>
          </a:solidFill>
        </p:spPr>
        <p:txBody>
          <a:bodyPr anchor="b"/>
          <a:lstStyle>
            <a:lvl1pPr marL="0" indent="0">
              <a:lnSpc>
                <a:spcPct val="120000"/>
              </a:lnSpc>
              <a:buNone/>
              <a:defRPr sz="1200" baseline="0">
                <a:solidFill>
                  <a:srgbClr val="00A7E1"/>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a:t>Click to edit text | </a:t>
            </a:r>
            <a:r>
              <a:rPr lang="zh-CN" altLang="en-US" dirty="0"/>
              <a:t>添加副目录或描述</a:t>
            </a:r>
            <a:endParaRPr lang="en-US" altLang="zh-CN" dirty="0"/>
          </a:p>
        </p:txBody>
      </p:sp>
    </p:spTree>
    <p:extLst>
      <p:ext uri="{BB962C8B-B14F-4D97-AF65-F5344CB8AC3E}">
        <p14:creationId xmlns:p14="http://schemas.microsoft.com/office/powerpoint/2010/main" val="3059733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684000" y="1214426"/>
            <a:ext cx="3468900" cy="2643206"/>
          </a:xfrm>
          <a:prstGeom prst="rect">
            <a:avLst/>
          </a:prstGeom>
          <a:noFill/>
        </p:spPr>
        <p:txBody>
          <a:bodyPr/>
          <a:lstStyle>
            <a:lvl1pPr marL="0" indent="0">
              <a:buNone/>
              <a:defRPr sz="1600" baseline="0">
                <a:solidFill>
                  <a:schemeClr val="bg1"/>
                </a:solidFill>
                <a:latin typeface="+mj-ea"/>
                <a:ea typeface="+mj-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to add image | </a:t>
            </a:r>
            <a:r>
              <a:rPr lang="zh-CN" altLang="en-US" dirty="0"/>
              <a:t>添加图片</a:t>
            </a:r>
          </a:p>
        </p:txBody>
      </p:sp>
      <p:sp>
        <p:nvSpPr>
          <p:cNvPr id="2" name="Title 1"/>
          <p:cNvSpPr>
            <a:spLocks noGrp="1"/>
          </p:cNvSpPr>
          <p:nvPr>
            <p:ph type="title" hasCustomPrompt="1"/>
          </p:nvPr>
        </p:nvSpPr>
        <p:spPr>
          <a:xfrm>
            <a:off x="4214810" y="2237632"/>
            <a:ext cx="4319588" cy="1620000"/>
          </a:xfrm>
          <a:prstGeom prst="rect">
            <a:avLst/>
          </a:prstGeom>
          <a:solidFill>
            <a:srgbClr val="00A7E1"/>
          </a:solidFill>
        </p:spPr>
        <p:txBody>
          <a:bodyPr anchor="t"/>
          <a:lstStyle>
            <a:lvl1pPr algn="l">
              <a:defRPr sz="3500" b="1" u="none" cap="all" baseline="0">
                <a:solidFill>
                  <a:srgbClr val="F1ECED"/>
                </a:solidFill>
                <a:latin typeface="+mj-ea"/>
                <a:ea typeface="+mj-ea"/>
              </a:defRPr>
            </a:lvl1pPr>
          </a:lstStyle>
          <a:p>
            <a:r>
              <a:rPr lang="en-US" altLang="zh-CN" dirty="0"/>
              <a:t>Click to edit title </a:t>
            </a:r>
            <a:r>
              <a:rPr lang="zh-CN" altLang="en-US" dirty="0"/>
              <a:t>添加标题</a:t>
            </a:r>
          </a:p>
        </p:txBody>
      </p:sp>
      <p:sp>
        <p:nvSpPr>
          <p:cNvPr id="3" name="Text Placeholder 2"/>
          <p:cNvSpPr>
            <a:spLocks noGrp="1"/>
          </p:cNvSpPr>
          <p:nvPr>
            <p:ph type="body" idx="1" hasCustomPrompt="1"/>
          </p:nvPr>
        </p:nvSpPr>
        <p:spPr>
          <a:xfrm>
            <a:off x="4214398" y="1214426"/>
            <a:ext cx="4320000" cy="972000"/>
          </a:xfrm>
          <a:prstGeom prst="rect">
            <a:avLst/>
          </a:prstGeom>
          <a:solidFill>
            <a:srgbClr val="F1ECED"/>
          </a:solidFill>
        </p:spPr>
        <p:txBody>
          <a:bodyPr anchor="b"/>
          <a:lstStyle>
            <a:lvl1pPr marL="0" indent="0">
              <a:lnSpc>
                <a:spcPct val="120000"/>
              </a:lnSpc>
              <a:buNone/>
              <a:defRPr sz="1200" baseline="0">
                <a:solidFill>
                  <a:srgbClr val="00A7E1"/>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a:t>Click to edit text | </a:t>
            </a:r>
            <a:r>
              <a:rPr lang="zh-CN" altLang="en-US" dirty="0"/>
              <a:t>添加副目录或描述</a:t>
            </a:r>
            <a:endParaRPr lang="en-US" altLang="zh-CN" dirty="0"/>
          </a:p>
        </p:txBody>
      </p:sp>
    </p:spTree>
    <p:extLst>
      <p:ext uri="{BB962C8B-B14F-4D97-AF65-F5344CB8AC3E}">
        <p14:creationId xmlns:p14="http://schemas.microsoft.com/office/powerpoint/2010/main" val="1742780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Picture Placeholder 2"/>
          <p:cNvSpPr>
            <a:spLocks noGrp="1"/>
          </p:cNvSpPr>
          <p:nvPr>
            <p:ph type="pic" idx="10" hasCustomPrompt="1"/>
          </p:nvPr>
        </p:nvSpPr>
        <p:spPr>
          <a:xfrm>
            <a:off x="684000" y="1214426"/>
            <a:ext cx="3468900" cy="2643206"/>
          </a:xfrm>
          <a:prstGeom prst="rect">
            <a:avLst/>
          </a:prstGeom>
          <a:noFill/>
        </p:spPr>
        <p:txBody>
          <a:bodyPr/>
          <a:lstStyle>
            <a:lvl1pPr marL="0" indent="0">
              <a:buNone/>
              <a:defRPr sz="1600" baseline="0">
                <a:solidFill>
                  <a:schemeClr val="bg1"/>
                </a:solidFill>
                <a:latin typeface="+mj-ea"/>
                <a:ea typeface="+mj-e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to add image | </a:t>
            </a:r>
            <a:r>
              <a:rPr lang="zh-CN" altLang="en-US" dirty="0"/>
              <a:t>添加图片</a:t>
            </a:r>
          </a:p>
        </p:txBody>
      </p:sp>
      <p:sp>
        <p:nvSpPr>
          <p:cNvPr id="2" name="Title 1"/>
          <p:cNvSpPr>
            <a:spLocks noGrp="1"/>
          </p:cNvSpPr>
          <p:nvPr>
            <p:ph type="title" hasCustomPrompt="1"/>
          </p:nvPr>
        </p:nvSpPr>
        <p:spPr>
          <a:xfrm>
            <a:off x="4214810" y="2237632"/>
            <a:ext cx="4319588" cy="1620000"/>
          </a:xfrm>
          <a:prstGeom prst="rect">
            <a:avLst/>
          </a:prstGeom>
          <a:solidFill>
            <a:srgbClr val="00A7E1"/>
          </a:solidFill>
        </p:spPr>
        <p:txBody>
          <a:bodyPr anchor="t"/>
          <a:lstStyle>
            <a:lvl1pPr algn="l">
              <a:defRPr sz="3500" b="1" u="none" cap="all" baseline="0">
                <a:solidFill>
                  <a:srgbClr val="F1ECED"/>
                </a:solidFill>
                <a:latin typeface="+mj-ea"/>
                <a:ea typeface="+mj-ea"/>
              </a:defRPr>
            </a:lvl1pPr>
          </a:lstStyle>
          <a:p>
            <a:r>
              <a:rPr lang="en-US" altLang="zh-CN" dirty="0"/>
              <a:t>Click to edit title </a:t>
            </a:r>
            <a:r>
              <a:rPr lang="zh-CN" altLang="en-US" dirty="0"/>
              <a:t>添加标题</a:t>
            </a:r>
          </a:p>
        </p:txBody>
      </p:sp>
      <p:sp>
        <p:nvSpPr>
          <p:cNvPr id="3" name="Text Placeholder 2"/>
          <p:cNvSpPr>
            <a:spLocks noGrp="1"/>
          </p:cNvSpPr>
          <p:nvPr>
            <p:ph type="body" idx="1" hasCustomPrompt="1"/>
          </p:nvPr>
        </p:nvSpPr>
        <p:spPr>
          <a:xfrm>
            <a:off x="4214398" y="1214426"/>
            <a:ext cx="4320000" cy="972000"/>
          </a:xfrm>
          <a:prstGeom prst="rect">
            <a:avLst/>
          </a:prstGeom>
          <a:solidFill>
            <a:srgbClr val="F1ECED"/>
          </a:solidFill>
        </p:spPr>
        <p:txBody>
          <a:bodyPr anchor="b"/>
          <a:lstStyle>
            <a:lvl1pPr marL="0" indent="0">
              <a:lnSpc>
                <a:spcPct val="120000"/>
              </a:lnSpc>
              <a:buNone/>
              <a:defRPr sz="1200" baseline="0">
                <a:solidFill>
                  <a:srgbClr val="00A7E1"/>
                </a:solidFill>
                <a:latin typeface="+mj-ea"/>
                <a:ea typeface="+mj-e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a:t>Click to edit text | </a:t>
            </a:r>
            <a:r>
              <a:rPr lang="zh-CN" altLang="en-US" dirty="0"/>
              <a:t>添加副目录或描述</a:t>
            </a:r>
            <a:endParaRPr lang="en-US"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 文字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
        <p:nvSpPr>
          <p:cNvPr id="3" name="Content Placeholder 2"/>
          <p:cNvSpPr>
            <a:spLocks noGrp="1"/>
          </p:cNvSpPr>
          <p:nvPr>
            <p:ph idx="1" hasCustomPrompt="1"/>
          </p:nvPr>
        </p:nvSpPr>
        <p:spPr>
          <a:xfrm>
            <a:off x="684213" y="972000"/>
            <a:ext cx="806450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 两列文字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
        <p:nvSpPr>
          <p:cNvPr id="9" name="Content Placeholder 2"/>
          <p:cNvSpPr>
            <a:spLocks noGrp="1"/>
          </p:cNvSpPr>
          <p:nvPr>
            <p:ph idx="14" hasCustomPrompt="1"/>
          </p:nvPr>
        </p:nvSpPr>
        <p:spPr>
          <a:xfrm>
            <a:off x="684212" y="972000"/>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10" name="Content Placeholder 2"/>
          <p:cNvSpPr>
            <a:spLocks noGrp="1"/>
          </p:cNvSpPr>
          <p:nvPr>
            <p:ph idx="15" hasCustomPrompt="1"/>
          </p:nvPr>
        </p:nvSpPr>
        <p:spPr>
          <a:xfrm>
            <a:off x="4816793" y="985292"/>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hedule/ event | 日程页">
    <p:spTree>
      <p:nvGrpSpPr>
        <p:cNvPr id="1" name=""/>
        <p:cNvGrpSpPr/>
        <p:nvPr/>
      </p:nvGrpSpPr>
      <p:grpSpPr>
        <a:xfrm>
          <a:off x="0" y="0"/>
          <a:ext cx="0" cy="0"/>
          <a:chOff x="0" y="0"/>
          <a:chExt cx="0" cy="0"/>
        </a:xfrm>
      </p:grpSpPr>
      <p:sp>
        <p:nvSpPr>
          <p:cNvPr id="16" name="Content Placeholder 2"/>
          <p:cNvSpPr>
            <a:spLocks noGrp="1"/>
          </p:cNvSpPr>
          <p:nvPr>
            <p:ph idx="19" hasCustomPrompt="1"/>
          </p:nvPr>
        </p:nvSpPr>
        <p:spPr>
          <a:xfrm>
            <a:off x="1598612" y="2339534"/>
            <a:ext cx="30175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
        <p:nvSpPr>
          <p:cNvPr id="9" name="Content Placeholder 2"/>
          <p:cNvSpPr>
            <a:spLocks noGrp="1"/>
          </p:cNvSpPr>
          <p:nvPr>
            <p:ph idx="14" hasCustomPrompt="1"/>
          </p:nvPr>
        </p:nvSpPr>
        <p:spPr>
          <a:xfrm>
            <a:off x="684212" y="972000"/>
            <a:ext cx="39319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10" name="Content Placeholder 2"/>
          <p:cNvSpPr>
            <a:spLocks noGrp="1"/>
          </p:cNvSpPr>
          <p:nvPr>
            <p:ph idx="15" hasCustomPrompt="1"/>
          </p:nvPr>
        </p:nvSpPr>
        <p:spPr>
          <a:xfrm>
            <a:off x="4816793" y="985292"/>
            <a:ext cx="3931920" cy="418465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
        <p:nvSpPr>
          <p:cNvPr id="12" name="Text Placeholder 3"/>
          <p:cNvSpPr>
            <a:spLocks noGrp="1"/>
          </p:cNvSpPr>
          <p:nvPr>
            <p:ph type="body" sz="half" idx="13" hasCustomPrompt="1"/>
          </p:nvPr>
        </p:nvSpPr>
        <p:spPr>
          <a:xfrm>
            <a:off x="683568" y="2339534"/>
            <a:ext cx="720000" cy="357190"/>
          </a:xfrm>
          <a:prstGeom prst="rect">
            <a:avLst/>
          </a:prstGeom>
          <a:no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date</a:t>
            </a:r>
          </a:p>
        </p:txBody>
      </p:sp>
      <p:sp>
        <p:nvSpPr>
          <p:cNvPr id="13" name="Text Placeholder 3"/>
          <p:cNvSpPr>
            <a:spLocks noGrp="1"/>
          </p:cNvSpPr>
          <p:nvPr>
            <p:ph type="body" sz="half" idx="16" hasCustomPrompt="1"/>
          </p:nvPr>
        </p:nvSpPr>
        <p:spPr>
          <a:xfrm>
            <a:off x="683568" y="2696724"/>
            <a:ext cx="720000" cy="252000"/>
          </a:xfrm>
          <a:prstGeom prst="rect">
            <a:avLst/>
          </a:prstGeom>
          <a:solidFill>
            <a:srgbClr val="00A7E1"/>
          </a:solid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month</a:t>
            </a:r>
          </a:p>
        </p:txBody>
      </p:sp>
      <p:sp>
        <p:nvSpPr>
          <p:cNvPr id="14" name="Text Placeholder 3"/>
          <p:cNvSpPr>
            <a:spLocks noGrp="1"/>
          </p:cNvSpPr>
          <p:nvPr>
            <p:ph type="body" sz="half" idx="17" hasCustomPrompt="1"/>
          </p:nvPr>
        </p:nvSpPr>
        <p:spPr>
          <a:xfrm>
            <a:off x="683568" y="3793604"/>
            <a:ext cx="720000" cy="357190"/>
          </a:xfrm>
          <a:prstGeom prst="rect">
            <a:avLst/>
          </a:prstGeom>
          <a:no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date</a:t>
            </a:r>
          </a:p>
        </p:txBody>
      </p:sp>
      <p:sp>
        <p:nvSpPr>
          <p:cNvPr id="15" name="Text Placeholder 3"/>
          <p:cNvSpPr>
            <a:spLocks noGrp="1"/>
          </p:cNvSpPr>
          <p:nvPr>
            <p:ph type="body" sz="half" idx="18" hasCustomPrompt="1"/>
          </p:nvPr>
        </p:nvSpPr>
        <p:spPr>
          <a:xfrm>
            <a:off x="683568" y="4150794"/>
            <a:ext cx="720000" cy="252000"/>
          </a:xfrm>
          <a:prstGeom prst="rect">
            <a:avLst/>
          </a:prstGeom>
          <a:solidFill>
            <a:srgbClr val="00A7E1"/>
          </a:solidFill>
          <a:ln w="28575">
            <a:noFill/>
          </a:ln>
        </p:spPr>
        <p:txBody>
          <a:bodyPr/>
          <a:lstStyle>
            <a:lvl1pPr marL="0" marR="0" indent="0" algn="ctr" defTabSz="914400" rtl="0" eaLnBrk="1" fontAlgn="auto" latinLnBrk="0" hangingPunct="1">
              <a:lnSpc>
                <a:spcPct val="120000"/>
              </a:lnSpc>
              <a:spcBef>
                <a:spcPts val="0"/>
              </a:spcBef>
              <a:spcAft>
                <a:spcPts val="0"/>
              </a:spcAft>
              <a:buClrTx/>
              <a:buSzTx/>
              <a:buFont typeface="Arial" panose="020B0604020202020204" pitchFamily="34" charset="0"/>
              <a:buNone/>
              <a:defRPr sz="1600">
                <a:solidFill>
                  <a:schemeClr val="bg1"/>
                </a:solidFill>
                <a:latin typeface="+mj-ea"/>
                <a:ea typeface="+mj-ea"/>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20000"/>
              </a:lnSpc>
              <a:spcBef>
                <a:spcPts val="0"/>
              </a:spcBef>
              <a:spcAft>
                <a:spcPts val="0"/>
              </a:spcAft>
              <a:buClrTx/>
              <a:buSzTx/>
              <a:buFont typeface="Arial" panose="020B0604020202020204" pitchFamily="34" charset="0"/>
              <a:buNone/>
              <a:defRPr/>
            </a:pPr>
            <a:r>
              <a:rPr lang="en-US" altLang="zh-CN" dirty="0"/>
              <a:t>month</a:t>
            </a:r>
          </a:p>
        </p:txBody>
      </p:sp>
      <p:sp>
        <p:nvSpPr>
          <p:cNvPr id="17" name="Content Placeholder 2"/>
          <p:cNvSpPr>
            <a:spLocks noGrp="1"/>
          </p:cNvSpPr>
          <p:nvPr>
            <p:ph idx="20" hasCustomPrompt="1"/>
          </p:nvPr>
        </p:nvSpPr>
        <p:spPr>
          <a:xfrm>
            <a:off x="1598612" y="3793604"/>
            <a:ext cx="3017520" cy="1165420"/>
          </a:xfrm>
          <a:prstGeom prst="rect">
            <a:avLst/>
          </a:prstGeom>
        </p:spPr>
        <p:txBody>
          <a:bodyPr/>
          <a:lstStyle>
            <a:lvl1pPr>
              <a:buNone/>
              <a:defRPr sz="1600" baseline="0">
                <a:solidFill>
                  <a:schemeClr val="bg1"/>
                </a:solidFill>
                <a:latin typeface="+mj-ea"/>
                <a:ea typeface="+mj-ea"/>
              </a:defRPr>
            </a:lvl1pPr>
            <a:lvl2pPr>
              <a:defRPr sz="1200">
                <a:solidFill>
                  <a:srgbClr val="99999A"/>
                </a:solidFill>
              </a:defRPr>
            </a:lvl2pPr>
            <a:lvl3pPr>
              <a:buFont typeface="Arial" panose="020B0604020202020204" pitchFamily="34" charset="0"/>
              <a:buChar char="»"/>
              <a:defRPr sz="1200">
                <a:solidFill>
                  <a:srgbClr val="99999A"/>
                </a:solidFill>
              </a:defRPr>
            </a:lvl3pPr>
            <a:lvl4pPr>
              <a:defRPr sz="1200">
                <a:solidFill>
                  <a:srgbClr val="99999A"/>
                </a:solidFill>
              </a:defRPr>
            </a:lvl4pPr>
            <a:lvl5pPr>
              <a:defRPr sz="1200">
                <a:solidFill>
                  <a:srgbClr val="99999A"/>
                </a:solidFill>
              </a:defRPr>
            </a:lvl5pPr>
          </a:lstStyle>
          <a:p>
            <a:pPr lvl="0"/>
            <a:r>
              <a:rPr lang="en-US" altLang="zh-CN" dirty="0"/>
              <a:t>Click to edit text | </a:t>
            </a:r>
            <a:r>
              <a:rPr lang="zh-CN" altLang="en-US" dirty="0"/>
              <a:t>添加文字</a:t>
            </a:r>
            <a:endParaRPr lang="en-US"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 空白页">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84213" y="252000"/>
            <a:ext cx="8064500" cy="720000"/>
          </a:xfrm>
          <a:prstGeom prst="rect">
            <a:avLst/>
          </a:prstGeom>
        </p:spPr>
        <p:txBody>
          <a:bodyPr/>
          <a:lstStyle>
            <a:lvl1pPr algn="l">
              <a:defRPr sz="3000" baseline="0">
                <a:solidFill>
                  <a:schemeClr val="bg1"/>
                </a:solidFill>
                <a:latin typeface="+mj-ea"/>
                <a:ea typeface="+mj-ea"/>
              </a:defRPr>
            </a:lvl1pPr>
          </a:lstStyle>
          <a:p>
            <a:r>
              <a:rPr lang="en-US" altLang="zh-CN" dirty="0"/>
              <a:t>Click to edit title | </a:t>
            </a:r>
            <a:r>
              <a:rPr lang="zh-CN" altLang="en-US" dirty="0"/>
              <a:t>添加标题</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67544" y="217207"/>
            <a:ext cx="8208912" cy="792482"/>
          </a:xfrm>
        </p:spPr>
        <p:txBody>
          <a:bodyPr/>
          <a:lstStyle/>
          <a:p>
            <a:r>
              <a:rPr lang="zh-CN" altLang="en-US"/>
              <a:t>单击此处编辑母版标题样式</a:t>
            </a:r>
          </a:p>
        </p:txBody>
      </p:sp>
      <p:sp>
        <p:nvSpPr>
          <p:cNvPr id="3" name="日期占位符 2"/>
          <p:cNvSpPr>
            <a:spLocks noGrp="1"/>
          </p:cNvSpPr>
          <p:nvPr>
            <p:ph type="dt" sz="half" idx="10"/>
          </p:nvPr>
        </p:nvSpPr>
        <p:spPr>
          <a:xfrm>
            <a:off x="457200" y="5296959"/>
            <a:ext cx="2133600" cy="304271"/>
          </a:xfrm>
        </p:spPr>
        <p:txBody>
          <a:bodyPr/>
          <a:lstStyle/>
          <a:p>
            <a:fld id="{6D069BC7-CD99-4CF7-8759-2B44089C15A9}" type="datetime1">
              <a:rPr lang="zh-CN" altLang="en-US" smtClean="0"/>
              <a:t>2023/4/1</a:t>
            </a:fld>
            <a:endParaRPr lang="zh-CN" altLang="en-US"/>
          </a:p>
        </p:txBody>
      </p:sp>
      <p:sp>
        <p:nvSpPr>
          <p:cNvPr id="4" name="页脚占位符 3"/>
          <p:cNvSpPr>
            <a:spLocks noGrp="1"/>
          </p:cNvSpPr>
          <p:nvPr>
            <p:ph type="ftr" sz="quarter" idx="11"/>
          </p:nvPr>
        </p:nvSpPr>
        <p:spPr>
          <a:xfrm>
            <a:off x="3124200" y="5296959"/>
            <a:ext cx="2895600" cy="304271"/>
          </a:xfrm>
        </p:spPr>
        <p:txBody>
          <a:bodyPr/>
          <a:lstStyle/>
          <a:p>
            <a:endParaRPr lang="zh-CN" altLang="en-US"/>
          </a:p>
        </p:txBody>
      </p:sp>
      <p:sp>
        <p:nvSpPr>
          <p:cNvPr id="5" name="灯片编号占位符 4"/>
          <p:cNvSpPr>
            <a:spLocks noGrp="1"/>
          </p:cNvSpPr>
          <p:nvPr>
            <p:ph type="sldNum" sz="quarter" idx="12"/>
          </p:nvPr>
        </p:nvSpPr>
        <p:spPr>
          <a:xfrm>
            <a:off x="6553200" y="5296959"/>
            <a:ext cx="2133600" cy="304271"/>
          </a:xfrm>
        </p:spPr>
        <p:txBody>
          <a:bodyPr/>
          <a:lstStyle/>
          <a:p>
            <a:fld id="{48DBC75C-F899-4C09-9655-E08017B4DF66}" type="slidenum">
              <a:rPr lang="zh-CN" altLang="en-US" smtClean="0"/>
              <a:t>‹#›</a:t>
            </a:fld>
            <a:endParaRPr lang="zh-CN" altLang="en-US"/>
          </a:p>
        </p:txBody>
      </p:sp>
    </p:spTree>
    <p:extLst>
      <p:ext uri="{BB962C8B-B14F-4D97-AF65-F5344CB8AC3E}">
        <p14:creationId xmlns:p14="http://schemas.microsoft.com/office/powerpoint/2010/main" val="2320145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 y="0"/>
            <a:ext cx="9143999" cy="5721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占位符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pic>
        <p:nvPicPr>
          <p:cNvPr id="9" name="Picture 2" descr="d:\Users\jk\Desktop\微信图片_20170830095520.pn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7380313" y="256560"/>
            <a:ext cx="1618715" cy="360691"/>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直接连接符 9"/>
          <p:cNvCxnSpPr/>
          <p:nvPr userDrawn="1"/>
        </p:nvCxnSpPr>
        <p:spPr>
          <a:xfrm>
            <a:off x="467544" y="5257767"/>
            <a:ext cx="8208912" cy="0"/>
          </a:xfrm>
          <a:prstGeom prst="line">
            <a:avLst/>
          </a:prstGeom>
          <a:ln w="28575">
            <a:solidFill>
              <a:srgbClr val="BE1B0E"/>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a:off x="467544" y="5257767"/>
            <a:ext cx="8208912" cy="0"/>
          </a:xfrm>
          <a:prstGeom prst="line">
            <a:avLst/>
          </a:prstGeom>
          <a:ln w="28575">
            <a:solidFill>
              <a:srgbClr val="BE1B0E"/>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userDrawn="1"/>
        </p:nvSpPr>
        <p:spPr>
          <a:xfrm>
            <a:off x="467544" y="5337776"/>
            <a:ext cx="1656184" cy="276999"/>
          </a:xfrm>
          <a:prstGeom prst="rect">
            <a:avLst/>
          </a:prstGeom>
          <a:noFill/>
        </p:spPr>
        <p:txBody>
          <a:bodyPr wrap="square" rtlCol="0">
            <a:spAutoFit/>
          </a:bodyPr>
          <a:lstStyle/>
          <a:p>
            <a:r>
              <a:rPr lang="zh-CN" altLang="en-US" sz="1200" b="1" dirty="0">
                <a:solidFill>
                  <a:prstClr val="white"/>
                </a:solidFill>
                <a:latin typeface="微软雅黑" panose="020B0503020204020204" pitchFamily="34" charset="-122"/>
                <a:ea typeface="微软雅黑" panose="020B0503020204020204" pitchFamily="34" charset="-122"/>
              </a:rPr>
              <a:t>内部产品资料</a:t>
            </a:r>
          </a:p>
        </p:txBody>
      </p:sp>
      <p:sp>
        <p:nvSpPr>
          <p:cNvPr id="17" name="TextBox 16"/>
          <p:cNvSpPr txBox="1"/>
          <p:nvPr userDrawn="1"/>
        </p:nvSpPr>
        <p:spPr>
          <a:xfrm>
            <a:off x="3635896" y="5337776"/>
            <a:ext cx="2304256" cy="276999"/>
          </a:xfrm>
          <a:prstGeom prst="rect">
            <a:avLst/>
          </a:prstGeom>
          <a:noFill/>
        </p:spPr>
        <p:txBody>
          <a:bodyPr wrap="square" rtlCol="0">
            <a:spAutoFit/>
          </a:bodyPr>
          <a:lstStyle/>
          <a:p>
            <a:r>
              <a:rPr lang="zh-CN" altLang="en-US" sz="1200" b="1" dirty="0">
                <a:solidFill>
                  <a:prstClr val="white"/>
                </a:solidFill>
                <a:latin typeface="微软雅黑" panose="020B0503020204020204" pitchFamily="34" charset="-122"/>
                <a:ea typeface="微软雅黑" panose="020B0503020204020204" pitchFamily="34" charset="-122"/>
              </a:rPr>
              <a:t>怕跳针、怕断线，就用布鲁斯</a:t>
            </a:r>
          </a:p>
        </p:txBody>
      </p:sp>
      <p:sp>
        <p:nvSpPr>
          <p:cNvPr id="18" name="灯片编号占位符 2"/>
          <p:cNvSpPr>
            <a:spLocks noGrp="1"/>
          </p:cNvSpPr>
          <p:nvPr>
            <p:ph type="sldNum" sz="quarter" idx="4"/>
          </p:nvPr>
        </p:nvSpPr>
        <p:spPr>
          <a:xfrm>
            <a:off x="7911008" y="5337776"/>
            <a:ext cx="765448" cy="304271"/>
          </a:xfrm>
          <a:prstGeom prst="rect">
            <a:avLst/>
          </a:prstGeom>
        </p:spPr>
        <p:txBody>
          <a:bodyPr/>
          <a:lstStyle>
            <a:lvl1pPr>
              <a:defRPr sz="1200" b="1">
                <a:solidFill>
                  <a:schemeClr val="bg1"/>
                </a:solidFill>
                <a:latin typeface="微软雅黑" panose="020B0503020204020204" pitchFamily="34" charset="-122"/>
                <a:ea typeface="微软雅黑" panose="020B0503020204020204" pitchFamily="34" charset="-122"/>
              </a:defRPr>
            </a:lvl1pPr>
          </a:lstStyle>
          <a:p>
            <a:fld id="{5EF01477-0D50-421B-8FF5-24E15D502E41}" type="slidenum">
              <a:rPr lang="zh-CN" altLang="en-US" smtClean="0">
                <a:solidFill>
                  <a:prstClr val="white"/>
                </a:solidFill>
              </a:rPr>
              <a:pPr/>
              <a:t>‹#›</a:t>
            </a:fld>
            <a:r>
              <a:rPr lang="en-US" altLang="zh-CN" dirty="0">
                <a:solidFill>
                  <a:prstClr val="white"/>
                </a:solidFill>
              </a:rPr>
              <a:t>/19</a:t>
            </a:r>
            <a:endParaRPr lang="zh-CN" altLang="en-US" dirty="0">
              <a:solidFill>
                <a:prstClr val="white"/>
              </a:solidFill>
            </a:endParaRPr>
          </a:p>
        </p:txBody>
      </p:sp>
    </p:spTree>
    <p:extLst>
      <p:ext uri="{BB962C8B-B14F-4D97-AF65-F5344CB8AC3E}">
        <p14:creationId xmlns:p14="http://schemas.microsoft.com/office/powerpoint/2010/main" val="2276837968"/>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49" r:id="rId4"/>
    <p:sldLayoutId id="2147483651" r:id="rId5"/>
    <p:sldLayoutId id="2147483652" r:id="rId6"/>
    <p:sldLayoutId id="2147483653" r:id="rId7"/>
    <p:sldLayoutId id="2147483654" r:id="rId8"/>
    <p:sldLayoutId id="2147483659" r:id="rId9"/>
  </p:sldLayoutIdLst>
  <p:hf hdr="0" dt="0"/>
  <p:txStyles>
    <p:titleStyle>
      <a:lvl1pPr algn="ctr" defTabSz="914400" rtl="0" eaLnBrk="1" latinLnBrk="0" hangingPunct="1">
        <a:spcBef>
          <a:spcPct val="0"/>
        </a:spcBef>
        <a:buNone/>
        <a:defRPr sz="4000" kern="1200">
          <a:solidFill>
            <a:schemeClr val="bg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bg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2"/>
          <p:cNvSpPr txBox="1"/>
          <p:nvPr/>
        </p:nvSpPr>
        <p:spPr>
          <a:xfrm>
            <a:off x="1835696" y="4369668"/>
            <a:ext cx="5544616" cy="720080"/>
          </a:xfrm>
          <a:prstGeom prst="rect">
            <a:avLst/>
          </a:prstGeom>
          <a:noFill/>
        </p:spPr>
        <p:txBody>
          <a:bodyPr anchor="t"/>
          <a:lstStyle>
            <a:lvl1pPr algn="l" defTabSz="914400" rtl="0" eaLnBrk="1" latinLnBrk="0" hangingPunct="1">
              <a:spcBef>
                <a:spcPct val="0"/>
              </a:spcBef>
              <a:buNone/>
              <a:defRPr sz="3500" b="1" u="none" kern="1200" cap="all" baseline="0">
                <a:solidFill>
                  <a:srgbClr val="F1ECED"/>
                </a:solidFill>
                <a:latin typeface="+mj-lt"/>
                <a:ea typeface="+mj-ea"/>
                <a:cs typeface="+mj-cs"/>
              </a:defRPr>
            </a:lvl1pPr>
          </a:lstStyle>
          <a:p>
            <a:pPr algn="ctr"/>
            <a:r>
              <a:rPr lang="en-US" altLang="zh-CN" sz="2000" dirty="0">
                <a:solidFill>
                  <a:schemeClr val="bg1"/>
                </a:solidFill>
                <a:latin typeface="+mj-ea"/>
              </a:rPr>
              <a:t>2023.3</a:t>
            </a:r>
          </a:p>
        </p:txBody>
      </p:sp>
      <p:sp>
        <p:nvSpPr>
          <p:cNvPr id="2" name="标题 1"/>
          <p:cNvSpPr>
            <a:spLocks noGrp="1"/>
          </p:cNvSpPr>
          <p:nvPr>
            <p:ph type="title"/>
          </p:nvPr>
        </p:nvSpPr>
        <p:spPr>
          <a:xfrm>
            <a:off x="179512" y="3361556"/>
            <a:ext cx="9144000" cy="467872"/>
          </a:xfrm>
          <a:noFill/>
        </p:spPr>
        <p:txBody>
          <a:bodyPr>
            <a:normAutofit fontScale="90000"/>
          </a:bodyPr>
          <a:lstStyle/>
          <a:p>
            <a:pPr algn="ctr"/>
            <a:r>
              <a:rPr lang="en-US" altLang="zh-CN" sz="2700" dirty="0">
                <a:solidFill>
                  <a:srgbClr val="FF0000"/>
                </a:solidFill>
              </a:rPr>
              <a:t>BRC-6390B</a:t>
            </a:r>
            <a:r>
              <a:rPr lang="en-US" altLang="zh-CN" sz="3100" dirty="0">
                <a:solidFill>
                  <a:schemeClr val="bg1"/>
                </a:solidFill>
              </a:rPr>
              <a:t> </a:t>
            </a:r>
            <a:r>
              <a:rPr lang="en-US" altLang="zh-CN" sz="2200" dirty="0">
                <a:solidFill>
                  <a:srgbClr val="FF0000"/>
                </a:solidFill>
                <a:latin typeface="Times New Roman" panose="02020603050405020304" pitchFamily="18" charset="0"/>
                <a:cs typeface="Times New Roman" panose="02020603050405020304" pitchFamily="18" charset="0"/>
              </a:rPr>
              <a:t>Power saving </a:t>
            </a:r>
            <a:r>
              <a:rPr lang="zh-CN" altLang="en-US" sz="2200" dirty="0">
                <a:solidFill>
                  <a:srgbClr val="FF0000"/>
                </a:solidFill>
                <a:latin typeface="Times New Roman" panose="02020603050405020304" pitchFamily="18" charset="0"/>
                <a:cs typeface="Times New Roman" panose="02020603050405020304" pitchFamily="18" charset="0"/>
              </a:rPr>
              <a:t>Direct drive </a:t>
            </a:r>
            <a:br>
              <a:rPr lang="en-US" altLang="zh-CN" sz="2200" dirty="0">
                <a:solidFill>
                  <a:srgbClr val="FF0000"/>
                </a:solidFill>
                <a:latin typeface="Times New Roman" panose="02020603050405020304" pitchFamily="18" charset="0"/>
                <a:cs typeface="Times New Roman" panose="02020603050405020304" pitchFamily="18" charset="0"/>
              </a:rPr>
            </a:br>
            <a:r>
              <a:rPr lang="en-US" altLang="zh-CN" sz="2200" dirty="0">
                <a:solidFill>
                  <a:schemeClr val="bg1"/>
                </a:solidFill>
                <a:latin typeface="Times New Roman" panose="02020603050405020304" pitchFamily="18" charset="0"/>
                <a:cs typeface="Times New Roman" panose="02020603050405020304" pitchFamily="18" charset="0"/>
              </a:rPr>
              <a:t>Top and BOTTOM FEEDING Machine</a:t>
            </a:r>
            <a:endParaRPr lang="zh-CN" altLang="en-US" dirty="0">
              <a:solidFill>
                <a:schemeClr val="bg1"/>
              </a:solidFill>
            </a:endParaRPr>
          </a:p>
        </p:txBody>
      </p:sp>
      <p:pic>
        <p:nvPicPr>
          <p:cNvPr id="5" name="图片 4">
            <a:extLst>
              <a:ext uri="{FF2B5EF4-FFF2-40B4-BE49-F238E27FC236}">
                <a16:creationId xmlns:a16="http://schemas.microsoft.com/office/drawing/2014/main" id="{F9F4A259-716E-B9CE-E286-1A7707C1E2A4}"/>
              </a:ext>
            </a:extLst>
          </p:cNvPr>
          <p:cNvPicPr>
            <a:picLocks noChangeAspect="1"/>
          </p:cNvPicPr>
          <p:nvPr/>
        </p:nvPicPr>
        <p:blipFill>
          <a:blip r:embed="rId3"/>
          <a:stretch>
            <a:fillRect/>
          </a:stretch>
        </p:blipFill>
        <p:spPr>
          <a:xfrm>
            <a:off x="2339752" y="553244"/>
            <a:ext cx="4565092" cy="28083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02B04752-E8FD-B453-91AC-F8250E21BAE9}"/>
              </a:ext>
            </a:extLst>
          </p:cNvPr>
          <p:cNvSpPr txBox="1">
            <a:spLocks/>
          </p:cNvSpPr>
          <p:nvPr/>
        </p:nvSpPr>
        <p:spPr>
          <a:xfrm>
            <a:off x="539552" y="284819"/>
            <a:ext cx="9073008" cy="720000"/>
          </a:xfrm>
          <a:prstGeom prst="rect">
            <a:avLst/>
          </a:prstGeom>
        </p:spPr>
        <p:txBody>
          <a:bodyPr anchor="ct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pitchFamily="18" charset="0"/>
                <a:cs typeface="Times New Roman" panose="02020603050405020304" pitchFamily="18" charset="0"/>
              </a:rPr>
              <a:t>3.Stable and reliable - Single shaft drive , stable and fast</a:t>
            </a:r>
          </a:p>
          <a:p>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3/4</a:t>
            </a:r>
            <a:r>
              <a:rPr lang="zh-CN" altLang="en-US" sz="2800" dirty="0">
                <a:latin typeface="Times New Roman" panose="02020603050405020304" pitchFamily="18" charset="0"/>
                <a:cs typeface="Times New Roman" panose="02020603050405020304" pitchFamily="18" charset="0"/>
              </a:rPr>
              <a:t>）</a:t>
            </a:r>
          </a:p>
        </p:txBody>
      </p:sp>
      <p:sp>
        <p:nvSpPr>
          <p:cNvPr id="6" name="矩形 5">
            <a:extLst>
              <a:ext uri="{FF2B5EF4-FFF2-40B4-BE49-F238E27FC236}">
                <a16:creationId xmlns:a16="http://schemas.microsoft.com/office/drawing/2014/main" id="{F03FBEBE-A751-1B4F-4031-B99FC398C617}"/>
              </a:ext>
            </a:extLst>
          </p:cNvPr>
          <p:cNvSpPr/>
          <p:nvPr/>
        </p:nvSpPr>
        <p:spPr>
          <a:xfrm>
            <a:off x="683568" y="1129308"/>
            <a:ext cx="7776864" cy="786754"/>
          </a:xfrm>
          <a:prstGeom prst="rect">
            <a:avLst/>
          </a:prstGeom>
        </p:spPr>
        <p:txBody>
          <a:bodyPr wrap="square">
            <a:spAutoFit/>
          </a:bodyPr>
          <a:lstStyle/>
          <a:p>
            <a:pPr lvl="0">
              <a:lnSpc>
                <a:spcPct val="150000"/>
              </a:lnSpc>
            </a:pPr>
            <a:r>
              <a:rPr lang="zh-CN" altLang="en-US" sz="1600" dirty="0">
                <a:solidFill>
                  <a:schemeClr val="bg1"/>
                </a:solidFill>
                <a:latin typeface="Times New Roman" panose="02020603050405020304" pitchFamily="18" charset="0"/>
                <a:ea typeface="+mj-ea"/>
                <a:cs typeface="Times New Roman" panose="02020603050405020304" pitchFamily="18" charset="0"/>
              </a:rPr>
              <a:t>Reduce the torque of the whole machine, stable operation, light sewing, more durable, lower noise and vibration</a:t>
            </a:r>
          </a:p>
        </p:txBody>
      </p:sp>
      <p:pic>
        <p:nvPicPr>
          <p:cNvPr id="2" name="图片 1">
            <a:extLst>
              <a:ext uri="{FF2B5EF4-FFF2-40B4-BE49-F238E27FC236}">
                <a16:creationId xmlns:a16="http://schemas.microsoft.com/office/drawing/2014/main" id="{C9AB4DB5-7AED-8A15-9B3C-05B3C98C8AAC}"/>
              </a:ext>
            </a:extLst>
          </p:cNvPr>
          <p:cNvPicPr>
            <a:picLocks noChangeAspect="1"/>
          </p:cNvPicPr>
          <p:nvPr/>
        </p:nvPicPr>
        <p:blipFill>
          <a:blip r:embed="rId2"/>
          <a:stretch>
            <a:fillRect/>
          </a:stretch>
        </p:blipFill>
        <p:spPr>
          <a:xfrm>
            <a:off x="2251777" y="3433564"/>
            <a:ext cx="4987443" cy="1529447"/>
          </a:xfrm>
          <a:prstGeom prst="rect">
            <a:avLst/>
          </a:prstGeom>
        </p:spPr>
      </p:pic>
      <p:pic>
        <p:nvPicPr>
          <p:cNvPr id="4" name="图片 3">
            <a:extLst>
              <a:ext uri="{FF2B5EF4-FFF2-40B4-BE49-F238E27FC236}">
                <a16:creationId xmlns:a16="http://schemas.microsoft.com/office/drawing/2014/main" id="{D55EE14D-C3DF-7677-FFB5-28EF1E26DB05}"/>
              </a:ext>
            </a:extLst>
          </p:cNvPr>
          <p:cNvPicPr>
            <a:picLocks noChangeAspect="1"/>
          </p:cNvPicPr>
          <p:nvPr/>
        </p:nvPicPr>
        <p:blipFill>
          <a:blip r:embed="rId3"/>
          <a:stretch>
            <a:fillRect/>
          </a:stretch>
        </p:blipFill>
        <p:spPr>
          <a:xfrm>
            <a:off x="2267744" y="1916062"/>
            <a:ext cx="4937358" cy="129694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252000"/>
            <a:ext cx="8712323" cy="720000"/>
          </a:xfrm>
        </p:spPr>
        <p:txBody>
          <a:bodyPr anchor="ctr">
            <a:normAutofit fontScale="90000"/>
          </a:bodyPr>
          <a:lstStyle/>
          <a:p>
            <a:r>
              <a:rPr lang="en-US" altLang="zh-CN" sz="2800" dirty="0">
                <a:latin typeface="Times New Roman" panose="02020603050405020304" pitchFamily="18" charset="0"/>
                <a:cs typeface="Times New Roman" panose="02020603050405020304" pitchFamily="18" charset="0"/>
              </a:rPr>
              <a:t>3.Stable and reliable -</a:t>
            </a:r>
            <a:r>
              <a:rPr lang="en-US" altLang="zh-CN" sz="2800" dirty="0"/>
              <a:t> </a:t>
            </a:r>
            <a:r>
              <a:rPr lang="en-US" altLang="zh-CN" sz="2800" dirty="0">
                <a:latin typeface="Times New Roman" panose="02020603050405020304" pitchFamily="18" charset="0"/>
                <a:cs typeface="Times New Roman" panose="02020603050405020304" pitchFamily="18" charset="0"/>
              </a:rPr>
              <a:t>Alternating quantity visualization , accurate adjustment </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4/4</a:t>
            </a:r>
            <a:r>
              <a:rPr lang="zh-CN" altLang="en-US" sz="2800" dirty="0">
                <a:latin typeface="Times New Roman" panose="02020603050405020304" pitchFamily="18" charset="0"/>
                <a:cs typeface="Times New Roman" panose="02020603050405020304" pitchFamily="18" charset="0"/>
              </a:rPr>
              <a:t>）</a:t>
            </a:r>
          </a:p>
        </p:txBody>
      </p:sp>
      <p:sp>
        <p:nvSpPr>
          <p:cNvPr id="10" name="矩形 9"/>
          <p:cNvSpPr/>
          <p:nvPr/>
        </p:nvSpPr>
        <p:spPr>
          <a:xfrm>
            <a:off x="684212" y="1114256"/>
            <a:ext cx="8206472" cy="1156086"/>
          </a:xfrm>
          <a:prstGeom prst="rect">
            <a:avLst/>
          </a:prstGeom>
        </p:spPr>
        <p:txBody>
          <a:bodyPr wrap="square">
            <a:spAutoFit/>
          </a:bodyPr>
          <a:lstStyle/>
          <a:p>
            <a:pPr>
              <a:lnSpc>
                <a:spcPct val="150000"/>
              </a:lnSpc>
            </a:pPr>
            <a:r>
              <a:rPr lang="en-US" altLang="zh-CN" sz="1600" dirty="0">
                <a:solidFill>
                  <a:schemeClr val="bg1"/>
                </a:solidFill>
                <a:latin typeface="Times New Roman" panose="02020603050405020304" pitchFamily="18" charset="0"/>
                <a:ea typeface="+mj-ea"/>
                <a:cs typeface="Times New Roman" panose="02020603050405020304" pitchFamily="18" charset="0"/>
              </a:rPr>
              <a:t>Visual adjustment of alternating quantity. The scale mark is added to the crank. Operators can adjust the alternating quantity gear according to the thickness of the sewing products, making the adjustment more convenient and accurate.</a:t>
            </a:r>
          </a:p>
        </p:txBody>
      </p:sp>
      <p:pic>
        <p:nvPicPr>
          <p:cNvPr id="8" name="图片 7">
            <a:extLst>
              <a:ext uri="{FF2B5EF4-FFF2-40B4-BE49-F238E27FC236}">
                <a16:creationId xmlns:a16="http://schemas.microsoft.com/office/drawing/2014/main" id="{46EDA02F-E559-1586-6CFE-F084BEE7B326}"/>
              </a:ext>
            </a:extLst>
          </p:cNvPr>
          <p:cNvPicPr>
            <a:picLocks noChangeAspect="1"/>
          </p:cNvPicPr>
          <p:nvPr>
            <p:custDataLst>
              <p:tags r:id="rId1"/>
            </p:custDataLst>
          </p:nvPr>
        </p:nvPicPr>
        <p:blipFill>
          <a:blip r:embed="rId3"/>
          <a:stretch>
            <a:fillRect/>
          </a:stretch>
        </p:blipFill>
        <p:spPr>
          <a:xfrm>
            <a:off x="2267744" y="2643315"/>
            <a:ext cx="1224136" cy="2068238"/>
          </a:xfrm>
          <a:prstGeom prst="rect">
            <a:avLst/>
          </a:prstGeom>
        </p:spPr>
      </p:pic>
      <p:graphicFrame>
        <p:nvGraphicFramePr>
          <p:cNvPr id="11" name="表格 3">
            <a:extLst>
              <a:ext uri="{FF2B5EF4-FFF2-40B4-BE49-F238E27FC236}">
                <a16:creationId xmlns:a16="http://schemas.microsoft.com/office/drawing/2014/main" id="{EF617D96-0571-1D0F-2410-1ED79EF01F7F}"/>
              </a:ext>
            </a:extLst>
          </p:cNvPr>
          <p:cNvGraphicFramePr>
            <a:graphicFrameLocks noGrp="1"/>
          </p:cNvGraphicFramePr>
          <p:nvPr/>
        </p:nvGraphicFramePr>
        <p:xfrm>
          <a:off x="3995936" y="3073524"/>
          <a:ext cx="3057811" cy="1657802"/>
        </p:xfrm>
        <a:graphic>
          <a:graphicData uri="http://schemas.openxmlformats.org/drawingml/2006/table">
            <a:tbl>
              <a:tblPr firstRow="1" bandRow="1">
                <a:tableStyleId>{5C22544A-7EE6-4342-B048-85BDC9FD1C3A}</a:tableStyleId>
              </a:tblPr>
              <a:tblGrid>
                <a:gridCol w="1394649">
                  <a:extLst>
                    <a:ext uri="{9D8B030D-6E8A-4147-A177-3AD203B41FA5}">
                      <a16:colId xmlns:a16="http://schemas.microsoft.com/office/drawing/2014/main" val="20000"/>
                    </a:ext>
                  </a:extLst>
                </a:gridCol>
                <a:gridCol w="1663162">
                  <a:extLst>
                    <a:ext uri="{9D8B030D-6E8A-4147-A177-3AD203B41FA5}">
                      <a16:colId xmlns:a16="http://schemas.microsoft.com/office/drawing/2014/main" val="20001"/>
                    </a:ext>
                  </a:extLst>
                </a:gridCol>
              </a:tblGrid>
              <a:tr h="560522">
                <a:tc>
                  <a:txBody>
                    <a:bodyPr/>
                    <a:lstStyle/>
                    <a:p>
                      <a:pPr marL="0" algn="ctr" defTabSz="914400" rtl="0" eaLnBrk="1" latinLnBrk="0" hangingPunct="1"/>
                      <a:r>
                        <a:rPr lang="en-US" altLang="zh-CN" sz="1200" b="1" kern="1200" dirty="0">
                          <a:solidFill>
                            <a:schemeClr val="lt1"/>
                          </a:solidFill>
                          <a:latin typeface="Times New Roman" panose="02020603050405020304" pitchFamily="18" charset="0"/>
                          <a:ea typeface="+mn-ea"/>
                          <a:cs typeface="Times New Roman" panose="02020603050405020304" pitchFamily="18" charset="0"/>
                        </a:rPr>
                        <a:t>Alternating</a:t>
                      </a:r>
                    </a:p>
                    <a:p>
                      <a:pPr marL="0" algn="ctr" defTabSz="914400" rtl="0" eaLnBrk="1" latinLnBrk="0" hangingPunct="1"/>
                      <a:r>
                        <a:rPr lang="en-US" altLang="zh-CN" sz="1200" b="1" kern="1200" dirty="0">
                          <a:solidFill>
                            <a:schemeClr val="lt1"/>
                          </a:solidFill>
                          <a:latin typeface="Times New Roman" panose="02020603050405020304" pitchFamily="18" charset="0"/>
                          <a:ea typeface="+mn-ea"/>
                          <a:cs typeface="Times New Roman" panose="02020603050405020304" pitchFamily="18" charset="0"/>
                        </a:rPr>
                        <a:t>quantity  Gear</a:t>
                      </a:r>
                      <a:endParaRPr lang="zh-CN" altLang="en-US" sz="1200" b="1" kern="1200" dirty="0">
                        <a:solidFill>
                          <a:schemeClr val="lt1"/>
                        </a:solidFill>
                        <a:latin typeface="Times New Roman" panose="02020603050405020304" pitchFamily="18" charset="0"/>
                        <a:ea typeface="+mn-ea"/>
                        <a:cs typeface="Times New Roman" panose="02020603050405020304" pitchFamily="18" charset="0"/>
                      </a:endParaRPr>
                    </a:p>
                  </a:txBody>
                  <a:tcPr>
                    <a:noFill/>
                  </a:tcPr>
                </a:tc>
                <a:tc>
                  <a:txBody>
                    <a:bodyPr/>
                    <a:lstStyle/>
                    <a:p>
                      <a:pPr marL="0" algn="ctr" defTabSz="914400" rtl="0" eaLnBrk="1" latinLnBrk="0" hangingPunct="1"/>
                      <a:r>
                        <a:rPr lang="en-US" altLang="zh-CN" sz="1200" b="1" kern="1200" dirty="0">
                          <a:solidFill>
                            <a:schemeClr val="lt1"/>
                          </a:solidFill>
                          <a:latin typeface="Times New Roman" panose="02020603050405020304" pitchFamily="18" charset="0"/>
                          <a:ea typeface="+mn-ea"/>
                          <a:cs typeface="Times New Roman" panose="02020603050405020304" pitchFamily="18" charset="0"/>
                        </a:rPr>
                        <a:t>Thickness of sewn products</a:t>
                      </a:r>
                      <a:endParaRPr lang="zh-CN" altLang="en-US" sz="1200" b="1" kern="1200" dirty="0">
                        <a:solidFill>
                          <a:schemeClr val="lt1"/>
                        </a:solidFill>
                        <a:latin typeface="Times New Roman" panose="02020603050405020304" pitchFamily="18" charset="0"/>
                        <a:ea typeface="+mn-ea"/>
                        <a:cs typeface="Times New Roman" panose="02020603050405020304" pitchFamily="18" charset="0"/>
                      </a:endParaRPr>
                    </a:p>
                  </a:txBody>
                  <a:tcPr>
                    <a:noFill/>
                  </a:tcPr>
                </a:tc>
                <a:extLst>
                  <a:ext uri="{0D108BD9-81ED-4DB2-BD59-A6C34878D82A}">
                    <a16:rowId xmlns:a16="http://schemas.microsoft.com/office/drawing/2014/main" val="10000"/>
                  </a:ext>
                </a:extLst>
              </a:tr>
              <a:tr h="240224">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5</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a:noFill/>
                  </a:tcPr>
                </a:tc>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6-8mm</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a:noFill/>
                  </a:tcPr>
                </a:tc>
                <a:extLst>
                  <a:ext uri="{0D108BD9-81ED-4DB2-BD59-A6C34878D82A}">
                    <a16:rowId xmlns:a16="http://schemas.microsoft.com/office/drawing/2014/main" val="10001"/>
                  </a:ext>
                </a:extLst>
              </a:tr>
              <a:tr h="240224">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4</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a:noFill/>
                  </a:tcPr>
                </a:tc>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4-6mm</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a:noFill/>
                  </a:tcPr>
                </a:tc>
                <a:extLst>
                  <a:ext uri="{0D108BD9-81ED-4DB2-BD59-A6C34878D82A}">
                    <a16:rowId xmlns:a16="http://schemas.microsoft.com/office/drawing/2014/main" val="10002"/>
                  </a:ext>
                </a:extLst>
              </a:tr>
              <a:tr h="240224">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3</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a:noFill/>
                  </a:tcPr>
                </a:tc>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2-4mm</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a:noFill/>
                  </a:tcPr>
                </a:tc>
                <a:extLst>
                  <a:ext uri="{0D108BD9-81ED-4DB2-BD59-A6C34878D82A}">
                    <a16:rowId xmlns:a16="http://schemas.microsoft.com/office/drawing/2014/main" val="10003"/>
                  </a:ext>
                </a:extLst>
              </a:tr>
              <a:tr h="246026">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2</a:t>
                      </a:r>
                      <a:endParaRPr lang="zh-CN" altLang="en-US" sz="1200" b="1" kern="1200" dirty="0">
                        <a:solidFill>
                          <a:schemeClr val="bg1"/>
                        </a:solidFill>
                        <a:latin typeface="微软雅黑" panose="020B0503020204020204" pitchFamily="34" charset="-122"/>
                        <a:ea typeface="微软雅黑" panose="020B0503020204020204" pitchFamily="34" charset="-122"/>
                        <a:cs typeface="+mn-cs"/>
                      </a:endParaRPr>
                    </a:p>
                  </a:txBody>
                  <a:tcPr>
                    <a:noFill/>
                  </a:tcPr>
                </a:tc>
                <a:tc>
                  <a:txBody>
                    <a:bodyPr/>
                    <a:lstStyle/>
                    <a:p>
                      <a:pPr algn="ctr"/>
                      <a:r>
                        <a:rPr lang="en-US" altLang="zh-CN" sz="1200" b="1" kern="1200" dirty="0">
                          <a:solidFill>
                            <a:schemeClr val="bg1"/>
                          </a:solidFill>
                          <a:latin typeface="微软雅黑" panose="020B0503020204020204" pitchFamily="34" charset="-122"/>
                          <a:ea typeface="微软雅黑" panose="020B0503020204020204" pitchFamily="34" charset="-122"/>
                          <a:cs typeface="+mn-cs"/>
                        </a:rPr>
                        <a:t>0-2mm</a:t>
                      </a:r>
                    </a:p>
                  </a:txBody>
                  <a:tcPr>
                    <a:noFill/>
                  </a:tcPr>
                </a:tc>
                <a:extLst>
                  <a:ext uri="{0D108BD9-81ED-4DB2-BD59-A6C34878D82A}">
                    <a16:rowId xmlns:a16="http://schemas.microsoft.com/office/drawing/2014/main" val="10004"/>
                  </a:ext>
                </a:extLst>
              </a:tr>
            </a:tbl>
          </a:graphicData>
        </a:graphic>
      </p:graphicFrame>
      <p:sp>
        <p:nvSpPr>
          <p:cNvPr id="3" name="文本框 2">
            <a:extLst>
              <a:ext uri="{FF2B5EF4-FFF2-40B4-BE49-F238E27FC236}">
                <a16:creationId xmlns:a16="http://schemas.microsoft.com/office/drawing/2014/main" id="{40211AC3-44DE-C2A4-328E-EB811E84891B}"/>
              </a:ext>
            </a:extLst>
          </p:cNvPr>
          <p:cNvSpPr txBox="1"/>
          <p:nvPr/>
        </p:nvSpPr>
        <p:spPr>
          <a:xfrm rot="1319022">
            <a:off x="8305017" y="917046"/>
            <a:ext cx="600956" cy="276999"/>
          </a:xfrm>
          <a:prstGeom prst="rect">
            <a:avLst/>
          </a:prstGeom>
          <a:solidFill>
            <a:srgbClr val="FFFF00"/>
          </a:solidFill>
        </p:spPr>
        <p:txBody>
          <a:bodyPr wrap="square" rtlCol="0">
            <a:spAutoFit/>
          </a:bodyPr>
          <a:lstStyle/>
          <a:p>
            <a:r>
              <a:rPr lang="en-US" altLang="zh-CN" sz="1200" b="1" dirty="0">
                <a:solidFill>
                  <a:srgbClr val="FF0000"/>
                </a:solidFill>
                <a:latin typeface="Times New Roman" panose="02020603050405020304" pitchFamily="18" charset="0"/>
                <a:cs typeface="Times New Roman" panose="02020603050405020304" pitchFamily="18" charset="0"/>
              </a:rPr>
              <a:t>NEW</a:t>
            </a:r>
            <a:endParaRPr lang="zh-CN" altLang="en-US" sz="1200" b="1" dirty="0">
              <a:solidFill>
                <a:srgbClr val="FF0000"/>
              </a:solidFill>
              <a:latin typeface="Times New Roman" panose="02020603050405020304" pitchFamily="18" charset="0"/>
              <a:cs typeface="Times New Roman" panose="02020603050405020304" pitchFamily="18" charset="0"/>
            </a:endParaRPr>
          </a:p>
        </p:txBody>
      </p:sp>
      <p:cxnSp>
        <p:nvCxnSpPr>
          <p:cNvPr id="5" name="直接连接符 4">
            <a:extLst>
              <a:ext uri="{FF2B5EF4-FFF2-40B4-BE49-F238E27FC236}">
                <a16:creationId xmlns:a16="http://schemas.microsoft.com/office/drawing/2014/main" id="{27089190-C6EF-E2D2-856A-B6091F20B9E1}"/>
              </a:ext>
            </a:extLst>
          </p:cNvPr>
          <p:cNvCxnSpPr/>
          <p:nvPr/>
        </p:nvCxnSpPr>
        <p:spPr>
          <a:xfrm>
            <a:off x="3045772" y="4400204"/>
            <a:ext cx="1152128" cy="0"/>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BEFC99C-D1CD-E46F-FAE9-2D6F4B91A222}"/>
              </a:ext>
            </a:extLst>
          </p:cNvPr>
          <p:cNvCxnSpPr/>
          <p:nvPr/>
        </p:nvCxnSpPr>
        <p:spPr>
          <a:xfrm>
            <a:off x="3059832" y="3968156"/>
            <a:ext cx="1152128" cy="0"/>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667661C-DC63-D9B8-CB4F-4FEEDBB296D2}"/>
              </a:ext>
            </a:extLst>
          </p:cNvPr>
          <p:cNvCxnSpPr/>
          <p:nvPr/>
        </p:nvCxnSpPr>
        <p:spPr>
          <a:xfrm>
            <a:off x="3045772" y="4184180"/>
            <a:ext cx="1152128" cy="0"/>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id="{61034F6C-4BD9-CADE-588C-E9C4F90DA870}"/>
              </a:ext>
            </a:extLst>
          </p:cNvPr>
          <p:cNvCxnSpPr/>
          <p:nvPr/>
        </p:nvCxnSpPr>
        <p:spPr>
          <a:xfrm>
            <a:off x="3059832" y="3752132"/>
            <a:ext cx="1152128" cy="0"/>
          </a:xfrm>
          <a:prstGeom prst="line">
            <a:avLst/>
          </a:prstGeom>
          <a:ln w="38100">
            <a:solidFill>
              <a:srgbClr val="FFFF00"/>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D64819FF-DD1E-06E4-BB54-F6F016612DA5}"/>
              </a:ext>
            </a:extLst>
          </p:cNvPr>
          <p:cNvPicPr>
            <a:picLocks noChangeAspect="1"/>
          </p:cNvPicPr>
          <p:nvPr/>
        </p:nvPicPr>
        <p:blipFill>
          <a:blip r:embed="rId2"/>
          <a:stretch>
            <a:fillRect/>
          </a:stretch>
        </p:blipFill>
        <p:spPr>
          <a:xfrm>
            <a:off x="3498058" y="2931594"/>
            <a:ext cx="1343365" cy="2300079"/>
          </a:xfrm>
          <a:prstGeom prst="rect">
            <a:avLst/>
          </a:prstGeom>
        </p:spPr>
      </p:pic>
      <p:sp>
        <p:nvSpPr>
          <p:cNvPr id="2" name="标题 1"/>
          <p:cNvSpPr>
            <a:spLocks noGrp="1"/>
          </p:cNvSpPr>
          <p:nvPr>
            <p:ph type="title"/>
          </p:nvPr>
        </p:nvSpPr>
        <p:spPr/>
        <p:txBody>
          <a:bodyPr anchor="ctr"/>
          <a:lstStyle/>
          <a:p>
            <a:r>
              <a:rPr lang="en-US" altLang="zh-CN" sz="2800" dirty="0">
                <a:latin typeface="Times New Roman" panose="02020603050405020304" pitchFamily="18" charset="0"/>
                <a:cs typeface="Times New Roman" panose="02020603050405020304" pitchFamily="18" charset="0"/>
              </a:rPr>
              <a:t>3. Convenient operation - Simple panel, easy to learn and use </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1/3</a:t>
            </a:r>
            <a:r>
              <a:rPr lang="zh-CN" altLang="en-US" sz="2800" dirty="0">
                <a:latin typeface="Times New Roman" panose="02020603050405020304" pitchFamily="18" charset="0"/>
                <a:cs typeface="Times New Roman" panose="02020603050405020304" pitchFamily="18" charset="0"/>
              </a:rPr>
              <a:t>）</a:t>
            </a:r>
            <a:endParaRPr lang="zh-CN" altLang="en-US" sz="2800"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21" name="Text Box 18"/>
          <p:cNvSpPr txBox="1">
            <a:spLocks noChangeArrowheads="1"/>
          </p:cNvSpPr>
          <p:nvPr/>
        </p:nvSpPr>
        <p:spPr bwMode="auto">
          <a:xfrm>
            <a:off x="5511536" y="3835995"/>
            <a:ext cx="1439862" cy="461665"/>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bg1"/>
                </a:solidFill>
                <a:latin typeface="Arial" panose="020B0604020202020204" pitchFamily="34" charset="0"/>
                <a:ea typeface="宋体" panose="02010600030101010101" pitchFamily="2" charset="-122"/>
              </a:defRPr>
            </a:lvl1pPr>
            <a:lvl2pPr marL="742950" indent="-285750" eaLnBrk="0" hangingPunct="0">
              <a:defRPr sz="1600" b="1">
                <a:solidFill>
                  <a:schemeClr val="bg1"/>
                </a:solidFill>
                <a:latin typeface="Arial" panose="020B0604020202020204" pitchFamily="34" charset="0"/>
                <a:ea typeface="宋体" panose="02010600030101010101" pitchFamily="2" charset="-122"/>
              </a:defRPr>
            </a:lvl2pPr>
            <a:lvl3pPr marL="1143000" indent="-228600" eaLnBrk="0" hangingPunct="0">
              <a:defRPr sz="1600" b="1">
                <a:solidFill>
                  <a:schemeClr val="bg1"/>
                </a:solidFill>
                <a:latin typeface="Arial" panose="020B0604020202020204" pitchFamily="34" charset="0"/>
                <a:ea typeface="宋体" panose="02010600030101010101" pitchFamily="2" charset="-122"/>
              </a:defRPr>
            </a:lvl3pPr>
            <a:lvl4pPr marL="1600200" indent="-228600" eaLnBrk="0" hangingPunct="0">
              <a:defRPr sz="1600" b="1">
                <a:solidFill>
                  <a:schemeClr val="bg1"/>
                </a:solidFill>
                <a:latin typeface="Arial" panose="020B0604020202020204" pitchFamily="34" charset="0"/>
                <a:ea typeface="宋体" panose="02010600030101010101" pitchFamily="2" charset="-122"/>
              </a:defRPr>
            </a:lvl4pPr>
            <a:lvl5pPr marL="2057400" indent="-228600" eaLnBrk="0" hangingPunct="0">
              <a:defRPr sz="1600" b="1">
                <a:solidFill>
                  <a:schemeClr val="bg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9pPr>
          </a:lstStyle>
          <a:p>
            <a:pPr algn="l" eaLnBrk="1" hangingPunct="1">
              <a:spcBef>
                <a:spcPct val="50000"/>
              </a:spcBef>
            </a:pPr>
            <a:r>
              <a:rPr lang="en-US" altLang="zh-CN" sz="1200" b="0" dirty="0">
                <a:latin typeface="Times New Roman" panose="02020603050405020304" pitchFamily="18" charset="0"/>
                <a:ea typeface="+mj-ea"/>
                <a:cs typeface="Times New Roman" panose="02020603050405020304" pitchFamily="18" charset="0"/>
              </a:rPr>
              <a:t>Up and down needle position</a:t>
            </a:r>
          </a:p>
        </p:txBody>
      </p:sp>
      <p:sp>
        <p:nvSpPr>
          <p:cNvPr id="24" name="内容占位符 2"/>
          <p:cNvSpPr>
            <a:spLocks noGrp="1"/>
          </p:cNvSpPr>
          <p:nvPr>
            <p:ph idx="1"/>
          </p:nvPr>
        </p:nvSpPr>
        <p:spPr>
          <a:xfrm>
            <a:off x="665076" y="875431"/>
            <a:ext cx="8208912" cy="3206203"/>
          </a:xfrm>
        </p:spPr>
        <p:txBody>
          <a:bodyPr/>
          <a:lstStyle/>
          <a:p>
            <a:pPr marL="0" indent="0">
              <a:lnSpc>
                <a:spcPct val="150000"/>
              </a:lnSpc>
              <a:buNone/>
            </a:pPr>
            <a:r>
              <a:rPr lang="en-US" altLang="zh-CN" sz="1600" dirty="0">
                <a:solidFill>
                  <a:schemeClr val="bg1"/>
                </a:solidFill>
                <a:latin typeface="Times New Roman" panose="02020603050405020304" pitchFamily="18" charset="0"/>
                <a:cs typeface="Times New Roman" panose="02020603050405020304" pitchFamily="18" charset="0"/>
              </a:rPr>
              <a:t>New stop key: </a:t>
            </a:r>
            <a:r>
              <a:rPr lang="en-US" altLang="zh-CN" dirty="0">
                <a:latin typeface="Times New Roman" panose="02020603050405020304" pitchFamily="18" charset="0"/>
                <a:cs typeface="Times New Roman" panose="02020603050405020304" pitchFamily="18" charset="0"/>
              </a:rPr>
              <a:t>when press</a:t>
            </a:r>
            <a:r>
              <a:rPr lang="en-US" altLang="zh-CN" sz="1600" dirty="0">
                <a:solidFill>
                  <a:schemeClr val="bg1"/>
                </a:solidFill>
                <a:latin typeface="Times New Roman" panose="02020603050405020304" pitchFamily="18" charset="0"/>
                <a:cs typeface="Times New Roman" panose="02020603050405020304" pitchFamily="18" charset="0"/>
              </a:rPr>
              <a:t> the stop key, the machine will stop running, eliminating potential safety hazards caused by incorrect operation when power is on.</a:t>
            </a:r>
          </a:p>
          <a:p>
            <a:pPr marL="0" indent="0">
              <a:lnSpc>
                <a:spcPct val="150000"/>
              </a:lnSpc>
              <a:buNone/>
            </a:pPr>
            <a:r>
              <a:rPr lang="en-US" altLang="zh-CN" sz="1400" dirty="0">
                <a:solidFill>
                  <a:schemeClr val="bg1"/>
                </a:solidFill>
                <a:latin typeface="Times New Roman" panose="02020603050405020304" pitchFamily="18" charset="0"/>
                <a:cs typeface="Times New Roman" panose="02020603050405020304" pitchFamily="18" charset="0"/>
              </a:rPr>
              <a:t>(No response when stepping on the pedal after opening, which can be used for live replacement of needle position components and local debugging)</a:t>
            </a:r>
            <a:endParaRPr lang="en-US" altLang="zh-CN" sz="1400" dirty="0">
              <a:latin typeface="Times New Roman" panose="02020603050405020304" pitchFamily="18" charset="0"/>
              <a:cs typeface="Times New Roman" panose="02020603050405020304" pitchFamily="18" charset="0"/>
            </a:endParaRPr>
          </a:p>
          <a:p>
            <a:pPr marL="0" indent="0">
              <a:lnSpc>
                <a:spcPct val="150000"/>
              </a:lnSpc>
              <a:buNone/>
            </a:pPr>
            <a:r>
              <a:rPr lang="en-US" altLang="zh-CN" dirty="0">
                <a:latin typeface="Times New Roman" panose="02020603050405020304" pitchFamily="18" charset="0"/>
                <a:cs typeface="Times New Roman" panose="02020603050405020304" pitchFamily="18" charset="0"/>
              </a:rPr>
              <a:t>One key to  reset:</a:t>
            </a:r>
            <a:r>
              <a:rPr lang="zh-CN" altLang="en-US" dirty="0">
                <a:latin typeface="Times New Roman" panose="02020603050405020304" pitchFamily="18" charset="0"/>
                <a:cs typeface="Times New Roman" panose="02020603050405020304" pitchFamily="18" charset="0"/>
              </a:rPr>
              <a:t> </a:t>
            </a:r>
            <a:r>
              <a:rPr lang="en-US" altLang="zh-CN" dirty="0">
                <a:latin typeface="Times New Roman" panose="02020603050405020304" pitchFamily="18" charset="0"/>
                <a:cs typeface="Times New Roman" panose="02020603050405020304" pitchFamily="18" charset="0"/>
              </a:rPr>
              <a:t>Users can reset the parameter to self-set option and factory option depends on their own requirements</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easy to operate</a:t>
            </a:r>
            <a:r>
              <a:rPr lang="zh-CN" altLang="en-US" dirty="0">
                <a:latin typeface="Times New Roman" panose="02020603050405020304" pitchFamily="18" charset="0"/>
                <a:cs typeface="Times New Roman" panose="02020603050405020304" pitchFamily="18" charset="0"/>
              </a:rPr>
              <a:t>，</a:t>
            </a:r>
            <a:r>
              <a:rPr lang="en-US" altLang="zh-CN" dirty="0">
                <a:latin typeface="Times New Roman" panose="02020603050405020304" pitchFamily="18" charset="0"/>
                <a:cs typeface="Times New Roman" panose="02020603050405020304" pitchFamily="18" charset="0"/>
              </a:rPr>
              <a:t>no longer worry about mis-operation.</a:t>
            </a:r>
          </a:p>
          <a:p>
            <a:pPr marL="285750" indent="-285750">
              <a:lnSpc>
                <a:spcPct val="150000"/>
              </a:lnSpc>
              <a:buFont typeface="Wingdings" panose="05000000000000000000" pitchFamily="2" charset="2"/>
              <a:buChar char="l"/>
            </a:pPr>
            <a:endParaRPr lang="zh-CN" altLang="en-US" dirty="0"/>
          </a:p>
        </p:txBody>
      </p:sp>
      <p:sp>
        <p:nvSpPr>
          <p:cNvPr id="10" name="Text Box 21">
            <a:extLst>
              <a:ext uri="{FF2B5EF4-FFF2-40B4-BE49-F238E27FC236}">
                <a16:creationId xmlns:a16="http://schemas.microsoft.com/office/drawing/2014/main" id="{34FA934A-0B03-39CB-2F9D-5BE50B4975B8}"/>
              </a:ext>
            </a:extLst>
          </p:cNvPr>
          <p:cNvSpPr txBox="1">
            <a:spLocks noChangeArrowheads="1"/>
          </p:cNvSpPr>
          <p:nvPr/>
        </p:nvSpPr>
        <p:spPr bwMode="auto">
          <a:xfrm>
            <a:off x="5511536" y="4585692"/>
            <a:ext cx="1206500" cy="276225"/>
          </a:xfrm>
          <a:prstGeom prst="rect">
            <a:avLst/>
          </a:prstGeom>
          <a:noFill/>
          <a:ln>
            <a:noFill/>
          </a:ln>
          <a:effectLst/>
          <a:extLst>
            <a:ext uri="{909E8E84-426E-40DD-AFC4-6F175D3DCCD1}">
              <a14:hiddenFill xmlns:a14="http://schemas.microsoft.com/office/drawing/2010/main">
                <a:solidFill>
                  <a:srgbClr val="339966"/>
                </a:solidFill>
              </a14:hiddenFill>
            </a:ex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bg1"/>
                </a:solidFill>
                <a:latin typeface="Arial" panose="020B0604020202020204" pitchFamily="34" charset="0"/>
                <a:ea typeface="宋体" panose="02010600030101010101" pitchFamily="2" charset="-122"/>
              </a:defRPr>
            </a:lvl1pPr>
            <a:lvl2pPr marL="742950" indent="-285750" eaLnBrk="0" hangingPunct="0">
              <a:defRPr sz="1600" b="1">
                <a:solidFill>
                  <a:schemeClr val="bg1"/>
                </a:solidFill>
                <a:latin typeface="Arial" panose="020B0604020202020204" pitchFamily="34" charset="0"/>
                <a:ea typeface="宋体" panose="02010600030101010101" pitchFamily="2" charset="-122"/>
              </a:defRPr>
            </a:lvl2pPr>
            <a:lvl3pPr marL="1143000" indent="-228600" eaLnBrk="0" hangingPunct="0">
              <a:defRPr sz="1600" b="1">
                <a:solidFill>
                  <a:schemeClr val="bg1"/>
                </a:solidFill>
                <a:latin typeface="Arial" panose="020B0604020202020204" pitchFamily="34" charset="0"/>
                <a:ea typeface="宋体" panose="02010600030101010101" pitchFamily="2" charset="-122"/>
              </a:defRPr>
            </a:lvl3pPr>
            <a:lvl4pPr marL="1600200" indent="-228600" eaLnBrk="0" hangingPunct="0">
              <a:defRPr sz="1600" b="1">
                <a:solidFill>
                  <a:schemeClr val="bg1"/>
                </a:solidFill>
                <a:latin typeface="Arial" panose="020B0604020202020204" pitchFamily="34" charset="0"/>
                <a:ea typeface="宋体" panose="02010600030101010101" pitchFamily="2" charset="-122"/>
              </a:defRPr>
            </a:lvl4pPr>
            <a:lvl5pPr marL="2057400" indent="-228600" eaLnBrk="0" hangingPunct="0">
              <a:defRPr sz="1600" b="1">
                <a:solidFill>
                  <a:schemeClr val="bg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9pPr>
          </a:lstStyle>
          <a:p>
            <a:pPr algn="l" eaLnBrk="1" hangingPunct="1">
              <a:spcBef>
                <a:spcPct val="50000"/>
              </a:spcBef>
            </a:pPr>
            <a:r>
              <a:rPr lang="en-US" altLang="zh-CN" sz="1200" b="0" dirty="0">
                <a:latin typeface="Times New Roman" panose="02020603050405020304" pitchFamily="18" charset="0"/>
                <a:ea typeface="+mj-ea"/>
                <a:cs typeface="Times New Roman" panose="02020603050405020304" pitchFamily="18" charset="0"/>
              </a:rPr>
              <a:t>Reset key</a:t>
            </a:r>
          </a:p>
        </p:txBody>
      </p:sp>
      <p:sp>
        <p:nvSpPr>
          <p:cNvPr id="22" name="文本框 21"/>
          <p:cNvSpPr txBox="1"/>
          <p:nvPr/>
        </p:nvSpPr>
        <p:spPr>
          <a:xfrm>
            <a:off x="-134562" y="3489217"/>
            <a:ext cx="2659639" cy="276999"/>
          </a:xfrm>
          <a:prstGeom prst="rect">
            <a:avLst/>
          </a:prstGeom>
          <a:noFill/>
        </p:spPr>
        <p:txBody>
          <a:bodyPr wrap="square" rtlCol="0">
            <a:spAutoFit/>
          </a:bodyPr>
          <a:lstStyle/>
          <a:p>
            <a:pPr algn="r">
              <a:spcBef>
                <a:spcPct val="50000"/>
              </a:spcBef>
            </a:pPr>
            <a:r>
              <a:rPr lang="en-US" altLang="zh-CN" sz="1200" b="1" dirty="0">
                <a:solidFill>
                  <a:srgbClr val="FFFF00"/>
                </a:solidFill>
                <a:latin typeface="Times New Roman" panose="02020603050405020304" pitchFamily="18" charset="0"/>
                <a:ea typeface="+mj-ea"/>
                <a:cs typeface="Times New Roman" panose="02020603050405020304" pitchFamily="18" charset="0"/>
              </a:rPr>
              <a:t>Stop key</a:t>
            </a:r>
          </a:p>
        </p:txBody>
      </p:sp>
      <p:sp>
        <p:nvSpPr>
          <p:cNvPr id="18" name="Line 13">
            <a:extLst>
              <a:ext uri="{FF2B5EF4-FFF2-40B4-BE49-F238E27FC236}">
                <a16:creationId xmlns:a16="http://schemas.microsoft.com/office/drawing/2014/main" id="{70CB4A5A-7F29-7ED3-B8AD-87FD8C0A252B}"/>
              </a:ext>
            </a:extLst>
          </p:cNvPr>
          <p:cNvSpPr>
            <a:spLocks noChangeShapeType="1"/>
          </p:cNvSpPr>
          <p:nvPr/>
        </p:nvSpPr>
        <p:spPr bwMode="auto">
          <a:xfrm flipV="1">
            <a:off x="4427985" y="3947054"/>
            <a:ext cx="936103" cy="1"/>
          </a:xfrm>
          <a:prstGeom prst="line">
            <a:avLst/>
          </a:prstGeom>
          <a:noFill/>
          <a:ln w="25400">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rgbClr val="FFC000"/>
                </a:solidFill>
              </a:ln>
              <a:latin typeface="Times New Roman" panose="02020603050405020304" pitchFamily="18" charset="0"/>
              <a:cs typeface="Times New Roman" panose="02020603050405020304" pitchFamily="18" charset="0"/>
            </a:endParaRPr>
          </a:p>
        </p:txBody>
      </p:sp>
      <p:sp>
        <p:nvSpPr>
          <p:cNvPr id="25" name="Line 19">
            <a:extLst>
              <a:ext uri="{FF2B5EF4-FFF2-40B4-BE49-F238E27FC236}">
                <a16:creationId xmlns:a16="http://schemas.microsoft.com/office/drawing/2014/main" id="{0D9D83DB-BDC4-1DE2-354E-1E36FBB46AAB}"/>
              </a:ext>
            </a:extLst>
          </p:cNvPr>
          <p:cNvSpPr>
            <a:spLocks noChangeShapeType="1"/>
          </p:cNvSpPr>
          <p:nvPr/>
        </p:nvSpPr>
        <p:spPr bwMode="auto">
          <a:xfrm flipV="1">
            <a:off x="3831025" y="4729706"/>
            <a:ext cx="1644664" cy="1"/>
          </a:xfrm>
          <a:prstGeom prst="line">
            <a:avLst/>
          </a:prstGeom>
          <a:noFill/>
          <a:ln w="25400">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
        <p:nvSpPr>
          <p:cNvPr id="27" name="Line 13">
            <a:extLst>
              <a:ext uri="{FF2B5EF4-FFF2-40B4-BE49-F238E27FC236}">
                <a16:creationId xmlns:a16="http://schemas.microsoft.com/office/drawing/2014/main" id="{70CB4A5A-7F29-7ED3-B8AD-87FD8C0A252B}"/>
              </a:ext>
            </a:extLst>
          </p:cNvPr>
          <p:cNvSpPr>
            <a:spLocks noChangeShapeType="1"/>
          </p:cNvSpPr>
          <p:nvPr/>
        </p:nvSpPr>
        <p:spPr bwMode="auto">
          <a:xfrm>
            <a:off x="3831025" y="4009628"/>
            <a:ext cx="0" cy="720080"/>
          </a:xfrm>
          <a:prstGeom prst="line">
            <a:avLst/>
          </a:prstGeom>
          <a:noFill/>
          <a:ln w="25400">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rgbClr val="FFC000"/>
                </a:solidFill>
              </a:ln>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B8435BB9-3823-AB84-01EB-54FE9CCE0DDF}"/>
              </a:ext>
            </a:extLst>
          </p:cNvPr>
          <p:cNvSpPr txBox="1"/>
          <p:nvPr/>
        </p:nvSpPr>
        <p:spPr>
          <a:xfrm rot="1319022">
            <a:off x="8177996" y="618957"/>
            <a:ext cx="600956" cy="276999"/>
          </a:xfrm>
          <a:prstGeom prst="rect">
            <a:avLst/>
          </a:prstGeom>
          <a:solidFill>
            <a:srgbClr val="FFFF00"/>
          </a:solidFill>
        </p:spPr>
        <p:txBody>
          <a:bodyPr wrap="square" rtlCol="0">
            <a:spAutoFit/>
          </a:bodyPr>
          <a:lstStyle/>
          <a:p>
            <a:r>
              <a:rPr lang="en-US" altLang="zh-CN" sz="1200" b="1" dirty="0">
                <a:solidFill>
                  <a:srgbClr val="FF0000"/>
                </a:solidFill>
                <a:latin typeface="Times New Roman" panose="02020603050405020304" pitchFamily="18" charset="0"/>
                <a:cs typeface="Times New Roman" panose="02020603050405020304" pitchFamily="18" charset="0"/>
              </a:rPr>
              <a:t>NEW</a:t>
            </a:r>
            <a:endParaRPr lang="zh-CN" altLang="en-US" sz="1200" b="1" dirty="0">
              <a:solidFill>
                <a:srgbClr val="FF0000"/>
              </a:solidFill>
              <a:latin typeface="Times New Roman" panose="02020603050405020304" pitchFamily="18" charset="0"/>
              <a:cs typeface="Times New Roman" panose="02020603050405020304" pitchFamily="18" charset="0"/>
            </a:endParaRPr>
          </a:p>
        </p:txBody>
      </p:sp>
      <p:sp>
        <p:nvSpPr>
          <p:cNvPr id="7" name="Line 13">
            <a:extLst>
              <a:ext uri="{FF2B5EF4-FFF2-40B4-BE49-F238E27FC236}">
                <a16:creationId xmlns:a16="http://schemas.microsoft.com/office/drawing/2014/main" id="{3AED81F4-1853-8DD3-353E-3EEC5DF77139}"/>
              </a:ext>
            </a:extLst>
          </p:cNvPr>
          <p:cNvSpPr>
            <a:spLocks noChangeShapeType="1"/>
          </p:cNvSpPr>
          <p:nvPr/>
        </p:nvSpPr>
        <p:spPr bwMode="auto">
          <a:xfrm>
            <a:off x="4179546" y="3614734"/>
            <a:ext cx="0" cy="287177"/>
          </a:xfrm>
          <a:prstGeom prst="line">
            <a:avLst/>
          </a:prstGeom>
          <a:noFill/>
          <a:ln w="25400">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n>
                <a:solidFill>
                  <a:srgbClr val="FFC000"/>
                </a:solidFill>
              </a:ln>
              <a:latin typeface="Times New Roman" panose="02020603050405020304" pitchFamily="18" charset="0"/>
              <a:cs typeface="Times New Roman" panose="02020603050405020304" pitchFamily="18" charset="0"/>
            </a:endParaRPr>
          </a:p>
        </p:txBody>
      </p:sp>
      <p:sp>
        <p:nvSpPr>
          <p:cNvPr id="8" name="Line 19">
            <a:extLst>
              <a:ext uri="{FF2B5EF4-FFF2-40B4-BE49-F238E27FC236}">
                <a16:creationId xmlns:a16="http://schemas.microsoft.com/office/drawing/2014/main" id="{C2D16ED2-F584-1D00-F56F-FFC132A4EDA5}"/>
              </a:ext>
            </a:extLst>
          </p:cNvPr>
          <p:cNvSpPr>
            <a:spLocks noChangeShapeType="1"/>
          </p:cNvSpPr>
          <p:nvPr/>
        </p:nvSpPr>
        <p:spPr bwMode="auto">
          <a:xfrm flipV="1">
            <a:off x="2525077" y="3627717"/>
            <a:ext cx="1644664" cy="1"/>
          </a:xfrm>
          <a:prstGeom prst="line">
            <a:avLst/>
          </a:prstGeom>
          <a:noFill/>
          <a:ln w="25400">
            <a:solidFill>
              <a:srgbClr val="FFFF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a:spLocks noGrp="1"/>
          </p:cNvSpPr>
          <p:nvPr>
            <p:ph type="title"/>
          </p:nvPr>
        </p:nvSpPr>
        <p:spPr>
          <a:xfrm>
            <a:off x="684213" y="193204"/>
            <a:ext cx="8064500" cy="720000"/>
          </a:xfrm>
        </p:spPr>
        <p:txBody>
          <a:bodyPr anchor="ctr">
            <a:normAutofit fontScale="90000"/>
          </a:bodyPr>
          <a:lstStyle/>
          <a:p>
            <a:r>
              <a:rPr lang="en-US" altLang="zh-CN" sz="2800" dirty="0">
                <a:latin typeface="Times New Roman" panose="02020603050405020304" pitchFamily="18" charset="0"/>
                <a:cs typeface="Times New Roman" panose="02020603050405020304" pitchFamily="18" charset="0"/>
              </a:rPr>
              <a:t>3. Convenient operation -</a:t>
            </a:r>
            <a:r>
              <a:rPr lang="en-US" altLang="zh-CN" sz="2800" dirty="0">
                <a:latin typeface="Times New Roman" panose="02020603050405020304" pitchFamily="18" charset="0"/>
                <a:cs typeface="Times New Roman" panose="02020603050405020304" pitchFamily="18" charset="0"/>
                <a:sym typeface="+mn-ea"/>
              </a:rPr>
              <a:t> Integrated design</a:t>
            </a:r>
            <a:r>
              <a:rPr lang="zh-CN" altLang="en-US" sz="2800" dirty="0">
                <a:latin typeface="Times New Roman" panose="02020603050405020304" pitchFamily="18" charset="0"/>
                <a:cs typeface="Times New Roman" panose="02020603050405020304" pitchFamily="18" charset="0"/>
                <a:sym typeface="+mn-ea"/>
              </a:rPr>
              <a:t>，</a:t>
            </a:r>
            <a:r>
              <a:rPr lang="en-US" altLang="zh-CN" sz="2800" dirty="0">
                <a:latin typeface="Times New Roman" panose="02020603050405020304" pitchFamily="18" charset="0"/>
                <a:cs typeface="Times New Roman" panose="02020603050405020304" pitchFamily="18" charset="0"/>
                <a:sym typeface="+mn-ea"/>
              </a:rPr>
              <a:t>simple and easy for use </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2/3</a:t>
            </a:r>
            <a:r>
              <a:rPr lang="zh-CN" altLang="en-US" sz="2800" dirty="0">
                <a:latin typeface="Times New Roman" panose="02020603050405020304" pitchFamily="18" charset="0"/>
                <a:cs typeface="Times New Roman" panose="02020603050405020304" pitchFamily="18" charset="0"/>
              </a:rPr>
              <a:t>）</a:t>
            </a:r>
          </a:p>
        </p:txBody>
      </p:sp>
      <p:sp>
        <p:nvSpPr>
          <p:cNvPr id="12" name="文本框 11">
            <a:extLst>
              <a:ext uri="{FF2B5EF4-FFF2-40B4-BE49-F238E27FC236}">
                <a16:creationId xmlns:a16="http://schemas.microsoft.com/office/drawing/2014/main" id="{1A9037BA-B58B-2E15-CB98-97E484BE53B9}"/>
              </a:ext>
            </a:extLst>
          </p:cNvPr>
          <p:cNvSpPr txBox="1"/>
          <p:nvPr/>
        </p:nvSpPr>
        <p:spPr>
          <a:xfrm>
            <a:off x="696392" y="985292"/>
            <a:ext cx="8268096" cy="1815882"/>
          </a:xfrm>
          <a:prstGeom prst="rect">
            <a:avLst/>
          </a:prstGeom>
          <a:noFill/>
        </p:spPr>
        <p:txBody>
          <a:bodyPr wrap="square" rtlCol="0" anchor="t">
            <a:spAutoFit/>
          </a:bodyPr>
          <a:lstStyle/>
          <a:p>
            <a:pPr lvl="0" fontAlgn="ctr">
              <a:lnSpc>
                <a:spcPct val="140000"/>
              </a:lnSpc>
              <a:defRPr/>
            </a:pPr>
            <a:r>
              <a:rPr lang="en-US" altLang="zh-CN" sz="1600" dirty="0">
                <a:solidFill>
                  <a:schemeClr val="bg1"/>
                </a:solidFill>
                <a:latin typeface="Times New Roman" panose="02020603050405020304" pitchFamily="18" charset="0"/>
                <a:ea typeface="+mj-ea"/>
                <a:cs typeface="Times New Roman" panose="02020603050405020304" pitchFamily="18" charset="0"/>
                <a:sym typeface="+mn-ea"/>
              </a:rPr>
              <a:t>Electric control integration design: electromechanical integration, stable and reliable, plug and play, convenient and convenient , energy saving is up to 70%.</a:t>
            </a:r>
          </a:p>
          <a:p>
            <a:pPr lvl="0" fontAlgn="ctr">
              <a:lnSpc>
                <a:spcPct val="140000"/>
              </a:lnSpc>
              <a:defRPr/>
            </a:pPr>
            <a:r>
              <a:rPr lang="en-US" altLang="zh-CN" sz="1600" dirty="0">
                <a:solidFill>
                  <a:schemeClr val="bg1"/>
                </a:solidFill>
                <a:latin typeface="Times New Roman" panose="02020603050405020304" pitchFamily="18" charset="0"/>
                <a:ea typeface="+mj-ea"/>
                <a:cs typeface="Times New Roman" panose="02020603050405020304" pitchFamily="18" charset="0"/>
              </a:rPr>
              <a:t>Half stitch key</a:t>
            </a:r>
            <a:r>
              <a:rPr lang="zh-CN" altLang="en-US" sz="1600" dirty="0">
                <a:solidFill>
                  <a:schemeClr val="bg1"/>
                </a:solidFill>
                <a:latin typeface="Times New Roman" panose="02020603050405020304" pitchFamily="18" charset="0"/>
                <a:ea typeface="+mj-ea"/>
                <a:cs typeface="Times New Roman" panose="02020603050405020304" pitchFamily="18" charset="0"/>
              </a:rPr>
              <a:t>：</a:t>
            </a:r>
            <a:r>
              <a:rPr lang="en-US" altLang="zh-CN" sz="1600" dirty="0">
                <a:solidFill>
                  <a:schemeClr val="bg1"/>
                </a:solidFill>
                <a:latin typeface="Times New Roman" panose="02020603050405020304" pitchFamily="18" charset="0"/>
                <a:ea typeface="+mj-ea"/>
                <a:cs typeface="Times New Roman" panose="02020603050405020304" pitchFamily="18" charset="0"/>
              </a:rPr>
              <a:t>realize the function of half stitch by pressing the key</a:t>
            </a:r>
            <a:r>
              <a:rPr lang="zh-CN" altLang="en-US" sz="1600" dirty="0">
                <a:solidFill>
                  <a:schemeClr val="bg1"/>
                </a:solidFill>
                <a:latin typeface="Times New Roman" panose="02020603050405020304" pitchFamily="18" charset="0"/>
                <a:ea typeface="+mj-ea"/>
                <a:cs typeface="Times New Roman" panose="02020603050405020304" pitchFamily="18" charset="0"/>
              </a:rPr>
              <a:t>；</a:t>
            </a:r>
            <a:endParaRPr lang="en-US" altLang="zh-CN" sz="1600" dirty="0">
              <a:solidFill>
                <a:schemeClr val="bg1"/>
              </a:solidFill>
              <a:latin typeface="Times New Roman" panose="02020603050405020304" pitchFamily="18" charset="0"/>
              <a:ea typeface="+mj-ea"/>
              <a:cs typeface="Times New Roman" panose="02020603050405020304" pitchFamily="18" charset="0"/>
            </a:endParaRPr>
          </a:p>
          <a:p>
            <a:pPr lvl="0" fontAlgn="ctr">
              <a:lnSpc>
                <a:spcPct val="140000"/>
              </a:lnSpc>
              <a:defRPr/>
            </a:pPr>
            <a:r>
              <a:rPr lang="en-US" altLang="zh-CN" sz="1600" dirty="0">
                <a:solidFill>
                  <a:schemeClr val="bg1"/>
                </a:solidFill>
                <a:latin typeface="Times New Roman" panose="02020603050405020304" pitchFamily="18" charset="0"/>
                <a:ea typeface="+mj-ea"/>
                <a:cs typeface="Times New Roman" panose="02020603050405020304" pitchFamily="18" charset="0"/>
              </a:rPr>
              <a:t>LED</a:t>
            </a:r>
            <a:r>
              <a:rPr lang="zh-CN" altLang="en-US" sz="1600" dirty="0">
                <a:solidFill>
                  <a:schemeClr val="bg1"/>
                </a:solidFill>
                <a:latin typeface="Times New Roman" panose="02020603050405020304" pitchFamily="18" charset="0"/>
                <a:ea typeface="+mj-ea"/>
                <a:cs typeface="Times New Roman" panose="02020603050405020304" pitchFamily="18" charset="0"/>
              </a:rPr>
              <a:t> </a:t>
            </a:r>
            <a:r>
              <a:rPr lang="en-US" altLang="zh-CN" sz="1600" dirty="0">
                <a:solidFill>
                  <a:schemeClr val="bg1"/>
                </a:solidFill>
                <a:latin typeface="Times New Roman" panose="02020603050405020304" pitchFamily="18" charset="0"/>
                <a:ea typeface="+mj-ea"/>
                <a:cs typeface="Times New Roman" panose="02020603050405020304" pitchFamily="18" charset="0"/>
              </a:rPr>
              <a:t>light:</a:t>
            </a:r>
            <a:r>
              <a:rPr lang="zh-CN" altLang="en-US" sz="1600" dirty="0">
                <a:solidFill>
                  <a:schemeClr val="bg1"/>
                </a:solidFill>
                <a:latin typeface="Times New Roman" panose="02020603050405020304" pitchFamily="18" charset="0"/>
                <a:ea typeface="+mj-ea"/>
                <a:cs typeface="Times New Roman" panose="02020603050405020304" pitchFamily="18" charset="0"/>
              </a:rPr>
              <a:t> Multi-position brightness adjustment, no dead Angle lighting, convenient operation, stable performance, beautiful and practical.</a:t>
            </a:r>
            <a:endParaRPr lang="zh-CN" altLang="en-US" sz="1600" kern="0" dirty="0">
              <a:solidFill>
                <a:sysClr val="window" lastClr="FFFFFF"/>
              </a:solidFill>
              <a:latin typeface="Times New Roman" panose="02020603050405020304" pitchFamily="18" charset="0"/>
              <a:ea typeface="+mj-ea"/>
              <a:cs typeface="Times New Roman" panose="02020603050405020304" pitchFamily="18" charset="0"/>
            </a:endParaRPr>
          </a:p>
        </p:txBody>
      </p:sp>
      <p:sp>
        <p:nvSpPr>
          <p:cNvPr id="14" name="TextBox 8">
            <a:extLst>
              <a:ext uri="{FF2B5EF4-FFF2-40B4-BE49-F238E27FC236}">
                <a16:creationId xmlns:a16="http://schemas.microsoft.com/office/drawing/2014/main" id="{7E356B17-0849-9333-A935-FBCE8DB14786}"/>
              </a:ext>
            </a:extLst>
          </p:cNvPr>
          <p:cNvSpPr txBox="1"/>
          <p:nvPr/>
        </p:nvSpPr>
        <p:spPr>
          <a:xfrm>
            <a:off x="7243722" y="3613501"/>
            <a:ext cx="1579157" cy="338554"/>
          </a:xfrm>
          <a:prstGeom prst="rect">
            <a:avLst/>
          </a:prstGeom>
          <a:noFill/>
        </p:spPr>
        <p:txBody>
          <a:bodyPr wrap="square" rtlCol="0">
            <a:spAutoFit/>
          </a:bodyPr>
          <a:lstStyle/>
          <a:p>
            <a:r>
              <a:rPr lang="en-US" altLang="zh-CN" sz="1600" dirty="0">
                <a:solidFill>
                  <a:schemeClr val="bg1"/>
                </a:solidFill>
                <a:latin typeface="Times New Roman" panose="02020603050405020304" pitchFamily="18" charset="0"/>
                <a:ea typeface="+mj-ea"/>
                <a:cs typeface="Times New Roman" panose="02020603050405020304" pitchFamily="18" charset="0"/>
              </a:rPr>
              <a:t>LED</a:t>
            </a:r>
            <a:r>
              <a:rPr lang="zh-CN" altLang="en-US" sz="1600" dirty="0">
                <a:solidFill>
                  <a:schemeClr val="bg1"/>
                </a:solidFill>
                <a:latin typeface="Times New Roman" panose="02020603050405020304" pitchFamily="18" charset="0"/>
                <a:ea typeface="+mj-ea"/>
                <a:cs typeface="Times New Roman" panose="02020603050405020304" pitchFamily="18" charset="0"/>
              </a:rPr>
              <a:t> </a:t>
            </a:r>
            <a:r>
              <a:rPr lang="en-US" altLang="zh-CN" sz="1600" dirty="0">
                <a:solidFill>
                  <a:schemeClr val="bg1"/>
                </a:solidFill>
                <a:latin typeface="Times New Roman" panose="02020603050405020304" pitchFamily="18" charset="0"/>
                <a:ea typeface="+mj-ea"/>
                <a:cs typeface="Times New Roman" panose="02020603050405020304" pitchFamily="18" charset="0"/>
              </a:rPr>
              <a:t>light adjust</a:t>
            </a:r>
          </a:p>
        </p:txBody>
      </p:sp>
      <p:sp>
        <p:nvSpPr>
          <p:cNvPr id="15" name="TextBox 9">
            <a:extLst>
              <a:ext uri="{FF2B5EF4-FFF2-40B4-BE49-F238E27FC236}">
                <a16:creationId xmlns:a16="http://schemas.microsoft.com/office/drawing/2014/main" id="{1F4D64CE-79BB-A69D-E15D-015C4B469DD2}"/>
              </a:ext>
            </a:extLst>
          </p:cNvPr>
          <p:cNvSpPr txBox="1"/>
          <p:nvPr/>
        </p:nvSpPr>
        <p:spPr>
          <a:xfrm>
            <a:off x="7243722" y="3878728"/>
            <a:ext cx="1795181" cy="338554"/>
          </a:xfrm>
          <a:prstGeom prst="rect">
            <a:avLst/>
          </a:prstGeom>
          <a:noFill/>
        </p:spPr>
        <p:txBody>
          <a:bodyPr wrap="square" rtlCol="0">
            <a:spAutoFit/>
          </a:bodyPr>
          <a:lstStyle/>
          <a:p>
            <a:r>
              <a:rPr lang="en-US" altLang="zh-CN" sz="1600" dirty="0">
                <a:solidFill>
                  <a:schemeClr val="bg1"/>
                </a:solidFill>
                <a:latin typeface="Times New Roman" panose="02020603050405020304" pitchFamily="18" charset="0"/>
                <a:ea typeface="+mj-ea"/>
                <a:cs typeface="Times New Roman" panose="02020603050405020304" pitchFamily="18" charset="0"/>
                <a:sym typeface="+mn-ea"/>
              </a:rPr>
              <a:t>Half stitch key</a:t>
            </a:r>
            <a:endParaRPr lang="zh-CN" altLang="en-US" sz="1600" dirty="0">
              <a:solidFill>
                <a:schemeClr val="bg1"/>
              </a:solidFill>
              <a:latin typeface="Times New Roman" panose="02020603050405020304" pitchFamily="18" charset="0"/>
              <a:ea typeface="+mj-ea"/>
              <a:cs typeface="Times New Roman" panose="02020603050405020304" pitchFamily="18" charset="0"/>
            </a:endParaRPr>
          </a:p>
        </p:txBody>
      </p:sp>
      <p:pic>
        <p:nvPicPr>
          <p:cNvPr id="4" name="图片 3">
            <a:extLst>
              <a:ext uri="{FF2B5EF4-FFF2-40B4-BE49-F238E27FC236}">
                <a16:creationId xmlns:a16="http://schemas.microsoft.com/office/drawing/2014/main" id="{D6F48325-CC38-D77F-75B8-8D4A3BD62728}"/>
              </a:ext>
            </a:extLst>
          </p:cNvPr>
          <p:cNvPicPr>
            <a:picLocks noChangeAspect="1"/>
          </p:cNvPicPr>
          <p:nvPr/>
        </p:nvPicPr>
        <p:blipFill>
          <a:blip r:embed="rId2"/>
          <a:stretch>
            <a:fillRect/>
          </a:stretch>
        </p:blipFill>
        <p:spPr>
          <a:xfrm>
            <a:off x="5155490" y="2569468"/>
            <a:ext cx="1872208" cy="2357767"/>
          </a:xfrm>
          <a:prstGeom prst="rect">
            <a:avLst/>
          </a:prstGeom>
        </p:spPr>
      </p:pic>
      <p:cxnSp>
        <p:nvCxnSpPr>
          <p:cNvPr id="5" name="直接连接符 4">
            <a:extLst>
              <a:ext uri="{FF2B5EF4-FFF2-40B4-BE49-F238E27FC236}">
                <a16:creationId xmlns:a16="http://schemas.microsoft.com/office/drawing/2014/main" id="{A4C74A4B-F445-EBD6-01CB-5DDCF7C0B9F8}"/>
              </a:ext>
            </a:extLst>
          </p:cNvPr>
          <p:cNvCxnSpPr>
            <a:cxnSpLocks/>
          </p:cNvCxnSpPr>
          <p:nvPr/>
        </p:nvCxnSpPr>
        <p:spPr>
          <a:xfrm>
            <a:off x="6134065" y="4031596"/>
            <a:ext cx="118402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FDF13C9B-E3ED-4AAC-318A-1508C7E4B788}"/>
              </a:ext>
            </a:extLst>
          </p:cNvPr>
          <p:cNvCxnSpPr/>
          <p:nvPr/>
        </p:nvCxnSpPr>
        <p:spPr>
          <a:xfrm flipV="1">
            <a:off x="6228078" y="3853596"/>
            <a:ext cx="1044624" cy="189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BBA9B340-51E9-C54B-2D91-52C0861D23CF}"/>
              </a:ext>
            </a:extLst>
          </p:cNvPr>
          <p:cNvPicPr>
            <a:picLocks noChangeAspect="1"/>
          </p:cNvPicPr>
          <p:nvPr/>
        </p:nvPicPr>
        <p:blipFill>
          <a:blip r:embed="rId3"/>
          <a:stretch>
            <a:fillRect/>
          </a:stretch>
        </p:blipFill>
        <p:spPr>
          <a:xfrm>
            <a:off x="1793966" y="2857500"/>
            <a:ext cx="1820425" cy="2154788"/>
          </a:xfrm>
          <a:prstGeom prst="rect">
            <a:avLst/>
          </a:prstGeom>
        </p:spPr>
      </p:pic>
    </p:spTree>
    <p:extLst>
      <p:ext uri="{BB962C8B-B14F-4D97-AF65-F5344CB8AC3E}">
        <p14:creationId xmlns:p14="http://schemas.microsoft.com/office/powerpoint/2010/main" val="2413751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7EAF48D1-AF05-86EE-4F10-331E35D760F8}"/>
              </a:ext>
            </a:extLst>
          </p:cNvPr>
          <p:cNvSpPr>
            <a:spLocks noGrp="1"/>
          </p:cNvSpPr>
          <p:nvPr>
            <p:ph type="title"/>
          </p:nvPr>
        </p:nvSpPr>
        <p:spPr>
          <a:xfrm>
            <a:off x="539750" y="307338"/>
            <a:ext cx="8064500" cy="720000"/>
          </a:xfrm>
        </p:spPr>
        <p:txBody>
          <a:bodyPr anchor="ctr">
            <a:normAutofit fontScale="90000"/>
          </a:bodyPr>
          <a:lstStyle/>
          <a:p>
            <a:pPr algn="l"/>
            <a:r>
              <a:rPr lang="en-US" altLang="zh-CN" sz="2800" dirty="0">
                <a:solidFill>
                  <a:schemeClr val="bg1"/>
                </a:solidFill>
                <a:latin typeface="Times New Roman" panose="02020603050405020304" charset="0"/>
                <a:ea typeface="微软雅黑" panose="020B0503020204020204" pitchFamily="34" charset="-122"/>
                <a:cs typeface="Times New Roman" panose="02020603050405020304" charset="0"/>
              </a:rPr>
              <a:t>3. Improved performance – Improved performance, more reliable</a:t>
            </a:r>
            <a:r>
              <a:rPr lang="zh-CN" altLang="en-US" sz="2800" dirty="0">
                <a:solidFill>
                  <a:schemeClr val="bg1"/>
                </a:solidFill>
                <a:latin typeface="Times New Roman" panose="02020603050405020304" charset="0"/>
                <a:ea typeface="微软雅黑" panose="020B0503020204020204" pitchFamily="34" charset="-122"/>
                <a:cs typeface="Times New Roman" panose="02020603050405020304" charset="0"/>
              </a:rPr>
              <a:t>（</a:t>
            </a:r>
            <a:r>
              <a:rPr lang="en-US" altLang="zh-CN" sz="2800" dirty="0">
                <a:solidFill>
                  <a:schemeClr val="bg1"/>
                </a:solidFill>
                <a:latin typeface="Times New Roman" panose="02020603050405020304" charset="0"/>
                <a:ea typeface="微软雅黑" panose="020B0503020204020204" pitchFamily="34" charset="-122"/>
                <a:cs typeface="Times New Roman" panose="02020603050405020304" charset="0"/>
              </a:rPr>
              <a:t>1/1</a:t>
            </a:r>
            <a:r>
              <a:rPr lang="zh-CN" altLang="en-US" sz="2800" dirty="0">
                <a:solidFill>
                  <a:schemeClr val="bg1"/>
                </a:solidFill>
                <a:latin typeface="Times New Roman" panose="02020603050405020304" charset="0"/>
                <a:ea typeface="微软雅黑" panose="020B0503020204020204" pitchFamily="34" charset="-122"/>
                <a:cs typeface="Times New Roman" panose="02020603050405020304" charset="0"/>
              </a:rPr>
              <a:t>）</a:t>
            </a:r>
          </a:p>
        </p:txBody>
      </p:sp>
      <p:sp>
        <p:nvSpPr>
          <p:cNvPr id="6" name="文本框 5">
            <a:extLst>
              <a:ext uri="{FF2B5EF4-FFF2-40B4-BE49-F238E27FC236}">
                <a16:creationId xmlns:a16="http://schemas.microsoft.com/office/drawing/2014/main" id="{07CC50EA-F2A8-A823-7EE5-0DE43310298C}"/>
              </a:ext>
            </a:extLst>
          </p:cNvPr>
          <p:cNvSpPr txBox="1"/>
          <p:nvPr/>
        </p:nvSpPr>
        <p:spPr>
          <a:xfrm>
            <a:off x="584944" y="1226576"/>
            <a:ext cx="7848872" cy="786754"/>
          </a:xfrm>
          <a:prstGeom prst="rect">
            <a:avLst/>
          </a:prstGeom>
          <a:noFill/>
        </p:spPr>
        <p:txBody>
          <a:bodyPr wrap="square">
            <a:spAutoFit/>
          </a:bodyPr>
          <a:lstStyle/>
          <a:p>
            <a:pPr>
              <a:lnSpc>
                <a:spcPct val="150000"/>
              </a:lnSpc>
            </a:pPr>
            <a:r>
              <a:rPr lang="en-US" altLang="zh-CN" sz="1600" kern="0" dirty="0">
                <a:solidFill>
                  <a:sysClr val="window" lastClr="FFFFFF"/>
                </a:solidFill>
                <a:latin typeface="Times New Roman" panose="02020603050405020304" pitchFamily="18" charset="0"/>
                <a:ea typeface="+mj-ea"/>
                <a:cs typeface="Times New Roman" panose="02020603050405020304" pitchFamily="18" charset="0"/>
                <a:sym typeface="+mn-ea"/>
              </a:rPr>
              <a:t>Noise, torque, vibration and other all-round quality objectives are further optimized to ensure reliable quality and improve the operator's sense of experience.</a:t>
            </a:r>
            <a:endParaRPr lang="zh-CN" altLang="en-US" sz="1600" kern="0" dirty="0">
              <a:solidFill>
                <a:sysClr val="window" lastClr="FFFFFF"/>
              </a:solidFill>
              <a:latin typeface="Times New Roman" panose="02020603050405020304" pitchFamily="18" charset="0"/>
              <a:ea typeface="+mj-ea"/>
              <a:cs typeface="Times New Roman" panose="02020603050405020304" pitchFamily="18" charset="0"/>
            </a:endParaRPr>
          </a:p>
        </p:txBody>
      </p:sp>
      <p:sp>
        <p:nvSpPr>
          <p:cNvPr id="2" name="矩形: 圆角 1">
            <a:extLst>
              <a:ext uri="{FF2B5EF4-FFF2-40B4-BE49-F238E27FC236}">
                <a16:creationId xmlns:a16="http://schemas.microsoft.com/office/drawing/2014/main" id="{E9E30FAF-504C-ED2A-5ED0-CA7177F12E0E}"/>
              </a:ext>
            </a:extLst>
          </p:cNvPr>
          <p:cNvSpPr/>
          <p:nvPr/>
        </p:nvSpPr>
        <p:spPr>
          <a:xfrm>
            <a:off x="2627784" y="2257234"/>
            <a:ext cx="2088232" cy="46460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5" name="文本框 4">
            <a:extLst>
              <a:ext uri="{FF2B5EF4-FFF2-40B4-BE49-F238E27FC236}">
                <a16:creationId xmlns:a16="http://schemas.microsoft.com/office/drawing/2014/main" id="{318235BF-02F8-D074-B1DC-92E081BCF6F0}"/>
              </a:ext>
            </a:extLst>
          </p:cNvPr>
          <p:cNvSpPr txBox="1"/>
          <p:nvPr/>
        </p:nvSpPr>
        <p:spPr>
          <a:xfrm>
            <a:off x="2711618" y="2335647"/>
            <a:ext cx="1932390" cy="307777"/>
          </a:xfrm>
          <a:prstGeom prst="rect">
            <a:avLst/>
          </a:prstGeom>
          <a:noFill/>
        </p:spPr>
        <p:txBody>
          <a:bodyPr wrap="square">
            <a:spAutoFit/>
          </a:bodyPr>
          <a:lstStyle/>
          <a:p>
            <a:r>
              <a:rPr lang="en-US" altLang="zh-CN" sz="1400" kern="0" dirty="0">
                <a:solidFill>
                  <a:sysClr val="window" lastClr="FFFFFF"/>
                </a:solidFill>
                <a:latin typeface="Times New Roman" panose="02020603050405020304" pitchFamily="18" charset="0"/>
                <a:ea typeface="+mj-ea"/>
                <a:cs typeface="Times New Roman" panose="02020603050405020304" pitchFamily="18" charset="0"/>
                <a:sym typeface="+mn-ea"/>
              </a:rPr>
              <a:t>Noise reduced by 2 dB</a:t>
            </a:r>
            <a:endParaRPr lang="zh-CN" altLang="en-US" sz="1400" dirty="0">
              <a:latin typeface="Times New Roman" panose="02020603050405020304" pitchFamily="18" charset="0"/>
              <a:cs typeface="Times New Roman" panose="02020603050405020304" pitchFamily="18" charset="0"/>
            </a:endParaRPr>
          </a:p>
        </p:txBody>
      </p:sp>
      <p:sp>
        <p:nvSpPr>
          <p:cNvPr id="7" name="矩形: 圆角 6">
            <a:extLst>
              <a:ext uri="{FF2B5EF4-FFF2-40B4-BE49-F238E27FC236}">
                <a16:creationId xmlns:a16="http://schemas.microsoft.com/office/drawing/2014/main" id="{3A1CD648-54E0-B5A3-35E0-6D7392E3817F}"/>
              </a:ext>
            </a:extLst>
          </p:cNvPr>
          <p:cNvSpPr/>
          <p:nvPr/>
        </p:nvSpPr>
        <p:spPr>
          <a:xfrm>
            <a:off x="2660998" y="3038323"/>
            <a:ext cx="2055017" cy="47790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9" name="文本框 8">
            <a:extLst>
              <a:ext uri="{FF2B5EF4-FFF2-40B4-BE49-F238E27FC236}">
                <a16:creationId xmlns:a16="http://schemas.microsoft.com/office/drawing/2014/main" id="{49C0010C-9AF4-EDEF-835B-3B0A554F7754}"/>
              </a:ext>
            </a:extLst>
          </p:cNvPr>
          <p:cNvSpPr txBox="1"/>
          <p:nvPr/>
        </p:nvSpPr>
        <p:spPr>
          <a:xfrm>
            <a:off x="2598575" y="3120192"/>
            <a:ext cx="2292431" cy="307777"/>
          </a:xfrm>
          <a:prstGeom prst="rect">
            <a:avLst/>
          </a:prstGeom>
          <a:noFill/>
        </p:spPr>
        <p:txBody>
          <a:bodyPr wrap="square">
            <a:spAutoFit/>
          </a:bodyPr>
          <a:lstStyle/>
          <a:p>
            <a:r>
              <a:rPr lang="en-US" altLang="zh-CN" sz="1400" kern="0" dirty="0">
                <a:solidFill>
                  <a:sysClr val="window" lastClr="FFFFFF"/>
                </a:solidFill>
                <a:latin typeface="Times New Roman" panose="02020603050405020304" pitchFamily="18" charset="0"/>
                <a:ea typeface="+mj-ea"/>
                <a:cs typeface="Times New Roman" panose="02020603050405020304" pitchFamily="18" charset="0"/>
                <a:sym typeface="+mn-ea"/>
              </a:rPr>
              <a:t>Torque reduced by 0.1N. m</a:t>
            </a:r>
            <a:endParaRPr lang="zh-CN" altLang="en-US" sz="1400" dirty="0">
              <a:latin typeface="Times New Roman" panose="02020603050405020304" pitchFamily="18" charset="0"/>
              <a:cs typeface="Times New Roman" panose="02020603050405020304" pitchFamily="18" charset="0"/>
            </a:endParaRPr>
          </a:p>
        </p:txBody>
      </p:sp>
      <p:sp>
        <p:nvSpPr>
          <p:cNvPr id="10" name="矩形: 圆角 9">
            <a:extLst>
              <a:ext uri="{FF2B5EF4-FFF2-40B4-BE49-F238E27FC236}">
                <a16:creationId xmlns:a16="http://schemas.microsoft.com/office/drawing/2014/main" id="{48B43FE8-14C3-8370-A13D-7C40F20FF5B8}"/>
              </a:ext>
            </a:extLst>
          </p:cNvPr>
          <p:cNvSpPr/>
          <p:nvPr/>
        </p:nvSpPr>
        <p:spPr>
          <a:xfrm>
            <a:off x="2660998" y="3824782"/>
            <a:ext cx="2055018" cy="477907"/>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2" name="文本框 11">
            <a:extLst>
              <a:ext uri="{FF2B5EF4-FFF2-40B4-BE49-F238E27FC236}">
                <a16:creationId xmlns:a16="http://schemas.microsoft.com/office/drawing/2014/main" id="{8E4B3A20-D157-DDB2-1746-B86D112F441F}"/>
              </a:ext>
            </a:extLst>
          </p:cNvPr>
          <p:cNvSpPr txBox="1"/>
          <p:nvPr/>
        </p:nvSpPr>
        <p:spPr>
          <a:xfrm>
            <a:off x="2627784" y="3909846"/>
            <a:ext cx="2499066" cy="307777"/>
          </a:xfrm>
          <a:prstGeom prst="rect">
            <a:avLst/>
          </a:prstGeom>
          <a:noFill/>
        </p:spPr>
        <p:txBody>
          <a:bodyPr wrap="square">
            <a:spAutoFit/>
          </a:bodyPr>
          <a:lstStyle/>
          <a:p>
            <a:r>
              <a:rPr lang="en-US" altLang="zh-CN" sz="1400" kern="0" dirty="0">
                <a:solidFill>
                  <a:sysClr val="window" lastClr="FFFFFF"/>
                </a:solidFill>
                <a:latin typeface="Times New Roman" panose="02020603050405020304" pitchFamily="18" charset="0"/>
                <a:ea typeface="+mj-ea"/>
                <a:cs typeface="Times New Roman" panose="02020603050405020304" pitchFamily="18" charset="0"/>
              </a:rPr>
              <a:t>Vibration reduced by 80um</a:t>
            </a:r>
            <a:endParaRPr lang="zh-CN" altLang="en-US" sz="1400" kern="0" dirty="0">
              <a:solidFill>
                <a:sysClr val="window" lastClr="FFFFFF"/>
              </a:solidFill>
              <a:latin typeface="Times New Roman" panose="02020603050405020304" pitchFamily="18" charset="0"/>
              <a:ea typeface="+mj-ea"/>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p:nvPr/>
        </p:nvSpPr>
        <p:spPr>
          <a:xfrm>
            <a:off x="539552" y="121196"/>
            <a:ext cx="8064500" cy="72000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endParaRPr lang="zh-CN" altLang="en-US" dirty="0"/>
          </a:p>
        </p:txBody>
      </p:sp>
      <p:sp>
        <p:nvSpPr>
          <p:cNvPr id="6" name="TextBox 5"/>
          <p:cNvSpPr txBox="1"/>
          <p:nvPr/>
        </p:nvSpPr>
        <p:spPr>
          <a:xfrm>
            <a:off x="539552" y="1143388"/>
            <a:ext cx="8499443" cy="338554"/>
          </a:xfrm>
          <a:prstGeom prst="rect">
            <a:avLst/>
          </a:prstGeom>
          <a:noFill/>
        </p:spPr>
        <p:txBody>
          <a:bodyPr wrap="square" rtlCol="0">
            <a:spAutoFit/>
          </a:bodyPr>
          <a:lstStyle/>
          <a:p>
            <a:r>
              <a:rPr lang="en-US" altLang="zh-CN" sz="1600" kern="0" dirty="0">
                <a:solidFill>
                  <a:sysClr val="window" lastClr="FFFFFF"/>
                </a:solidFill>
                <a:latin typeface="Times New Roman" panose="02020603050405020304" pitchFamily="18" charset="0"/>
                <a:ea typeface="+mj-ea"/>
                <a:cs typeface="Times New Roman" panose="02020603050405020304" pitchFamily="18" charset="0"/>
              </a:rPr>
              <a:t>It is suitable for sewing with large stitch length, such as curtains, carpets, home textiles, slippers, etc.</a:t>
            </a:r>
          </a:p>
        </p:txBody>
      </p:sp>
      <p:sp>
        <p:nvSpPr>
          <p:cNvPr id="7" name="标题 1">
            <a:extLst>
              <a:ext uri="{FF2B5EF4-FFF2-40B4-BE49-F238E27FC236}">
                <a16:creationId xmlns:a16="http://schemas.microsoft.com/office/drawing/2014/main" id="{FA1E08FF-FD23-336A-AB8D-6E83436DF90D}"/>
              </a:ext>
            </a:extLst>
          </p:cNvPr>
          <p:cNvSpPr txBox="1">
            <a:spLocks/>
          </p:cNvSpPr>
          <p:nvPr/>
        </p:nvSpPr>
        <p:spPr>
          <a:xfrm>
            <a:off x="684213" y="252000"/>
            <a:ext cx="8064500" cy="72000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dirty="0">
                <a:solidFill>
                  <a:srgbClr val="FFFF00"/>
                </a:solidFill>
                <a:latin typeface="Times New Roman" panose="02020603050405020304" pitchFamily="18" charset="0"/>
                <a:cs typeface="Times New Roman" panose="02020603050405020304" pitchFamily="18" charset="0"/>
              </a:rPr>
              <a:t>4.Optional model: </a:t>
            </a:r>
            <a:r>
              <a:rPr lang="en-US" altLang="zh-CN" dirty="0">
                <a:latin typeface="Times New Roman" panose="02020603050405020304" pitchFamily="18" charset="0"/>
                <a:cs typeface="Times New Roman" panose="02020603050405020304" pitchFamily="18" charset="0"/>
              </a:rPr>
              <a:t>BRC-6390B-A-CZ-12</a:t>
            </a:r>
            <a:endParaRPr lang="zh-CN" altLang="en-US" dirty="0">
              <a:latin typeface="Times New Roman" panose="02020603050405020304" pitchFamily="18" charset="0"/>
              <a:cs typeface="Times New Roman" panose="02020603050405020304" pitchFamily="18" charset="0"/>
            </a:endParaRPr>
          </a:p>
        </p:txBody>
      </p:sp>
      <p:pic>
        <p:nvPicPr>
          <p:cNvPr id="2" name="Picture 2">
            <a:extLst>
              <a:ext uri="{FF2B5EF4-FFF2-40B4-BE49-F238E27FC236}">
                <a16:creationId xmlns:a16="http://schemas.microsoft.com/office/drawing/2014/main" id="{9884640F-9F36-2662-1909-4D151ED0E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425452"/>
            <a:ext cx="2772308" cy="1651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Documents and Settings\ad04\Desktop\Untitled-1.png"/>
          <p:cNvPicPr>
            <a:picLocks noChangeAspect="1" noChangeArrowheads="1"/>
          </p:cNvPicPr>
          <p:nvPr/>
        </p:nvPicPr>
        <p:blipFill>
          <a:blip r:embed="rId2"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a:stretch>
            <a:fillRect/>
          </a:stretch>
        </p:blipFill>
        <p:spPr bwMode="auto">
          <a:xfrm>
            <a:off x="2618073" y="1705372"/>
            <a:ext cx="3716280" cy="936104"/>
          </a:xfrm>
          <a:prstGeom prst="rect">
            <a:avLst/>
          </a:prstGeom>
          <a:noFill/>
        </p:spPr>
      </p:pic>
      <p:pic>
        <p:nvPicPr>
          <p:cNvPr id="5" name="Picture 2" descr="C:\Documents and Settings\ad04\Desktop\Untitled-1.png"/>
          <p:cNvPicPr>
            <a:picLocks noChangeAspect="1" noChangeArrowheads="1"/>
          </p:cNvPicPr>
          <p:nvPr/>
        </p:nvPicPr>
        <p:blipFill rotWithShape="1">
          <a:blip r:embed="rId3" cstate="print">
            <a:duotone>
              <a:schemeClr val="bg2">
                <a:shade val="45000"/>
                <a:satMod val="135000"/>
              </a:schemeClr>
              <a:prstClr val="white"/>
            </a:duotone>
            <a:lum bright="40000" contrast="40000"/>
            <a:extLst>
              <a:ext uri="{28A0092B-C50C-407E-A947-70E740481C1C}">
                <a14:useLocalDpi xmlns:a14="http://schemas.microsoft.com/office/drawing/2010/main" val="0"/>
              </a:ext>
            </a:extLst>
          </a:blip>
          <a:srcRect b="27414"/>
          <a:stretch>
            <a:fillRect/>
          </a:stretch>
        </p:blipFill>
        <p:spPr bwMode="auto">
          <a:xfrm>
            <a:off x="2483768" y="3001516"/>
            <a:ext cx="3964103" cy="7200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4000" dirty="0">
                <a:latin typeface="Times New Roman" panose="02020603050405020304" charset="0"/>
                <a:cs typeface="Times New Roman" panose="02020603050405020304" charset="0"/>
              </a:rPr>
              <a:t>Content</a:t>
            </a:r>
            <a:endParaRPr lang="zh-CN" altLang="en-US" dirty="0"/>
          </a:p>
        </p:txBody>
      </p:sp>
      <p:sp>
        <p:nvSpPr>
          <p:cNvPr id="19" name="object 13"/>
          <p:cNvSpPr txBox="1">
            <a:spLocks noChangeArrowheads="1"/>
          </p:cNvSpPr>
          <p:nvPr/>
        </p:nvSpPr>
        <p:spPr bwMode="auto">
          <a:xfrm>
            <a:off x="827584" y="1489348"/>
            <a:ext cx="7416824"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marL="9525">
              <a:defRPr>
                <a:solidFill>
                  <a:schemeClr val="tx1"/>
                </a:solidFill>
                <a:latin typeface="Flexo"/>
                <a:ea typeface="微软雅黑 Light" panose="020B0502040204020203" pitchFamily="34" charset="-122"/>
              </a:defRPr>
            </a:lvl1pPr>
            <a:lvl2pPr marL="742950" indent="-285750">
              <a:defRPr>
                <a:solidFill>
                  <a:schemeClr val="tx1"/>
                </a:solidFill>
                <a:latin typeface="Flexo"/>
                <a:ea typeface="微软雅黑 Light" panose="020B0502040204020203" pitchFamily="34" charset="-122"/>
              </a:defRPr>
            </a:lvl2pPr>
            <a:lvl3pPr marL="1143000" indent="-228600">
              <a:defRPr>
                <a:solidFill>
                  <a:schemeClr val="tx1"/>
                </a:solidFill>
                <a:latin typeface="Flexo"/>
                <a:ea typeface="微软雅黑 Light" panose="020B0502040204020203" pitchFamily="34" charset="-122"/>
              </a:defRPr>
            </a:lvl3pPr>
            <a:lvl4pPr marL="1600200" indent="-228600">
              <a:defRPr>
                <a:solidFill>
                  <a:schemeClr val="tx1"/>
                </a:solidFill>
                <a:latin typeface="Flexo"/>
                <a:ea typeface="微软雅黑 Light" panose="020B0502040204020203" pitchFamily="34" charset="-122"/>
              </a:defRPr>
            </a:lvl4pPr>
            <a:lvl5pPr marL="2057400" indent="-228600">
              <a:defRPr>
                <a:solidFill>
                  <a:schemeClr val="tx1"/>
                </a:solidFill>
                <a:latin typeface="Flexo"/>
                <a:ea typeface="微软雅黑 Light" panose="020B0502040204020203" pitchFamily="34" charset="-122"/>
              </a:defRPr>
            </a:lvl5pPr>
            <a:lvl6pPr marL="2514600" indent="-228600" eaLnBrk="0" fontAlgn="base" hangingPunct="0">
              <a:spcBef>
                <a:spcPct val="0"/>
              </a:spcBef>
              <a:spcAft>
                <a:spcPct val="0"/>
              </a:spcAft>
              <a:defRPr>
                <a:solidFill>
                  <a:schemeClr val="tx1"/>
                </a:solidFill>
                <a:latin typeface="Flexo"/>
                <a:ea typeface="微软雅黑 Light" panose="020B0502040204020203" pitchFamily="34" charset="-122"/>
              </a:defRPr>
            </a:lvl6pPr>
            <a:lvl7pPr marL="2971800" indent="-228600" eaLnBrk="0" fontAlgn="base" hangingPunct="0">
              <a:spcBef>
                <a:spcPct val="0"/>
              </a:spcBef>
              <a:spcAft>
                <a:spcPct val="0"/>
              </a:spcAft>
              <a:defRPr>
                <a:solidFill>
                  <a:schemeClr val="tx1"/>
                </a:solidFill>
                <a:latin typeface="Flexo"/>
                <a:ea typeface="微软雅黑 Light" panose="020B0502040204020203" pitchFamily="34" charset="-122"/>
              </a:defRPr>
            </a:lvl7pPr>
            <a:lvl8pPr marL="3429000" indent="-228600" eaLnBrk="0" fontAlgn="base" hangingPunct="0">
              <a:spcBef>
                <a:spcPct val="0"/>
              </a:spcBef>
              <a:spcAft>
                <a:spcPct val="0"/>
              </a:spcAft>
              <a:defRPr>
                <a:solidFill>
                  <a:schemeClr val="tx1"/>
                </a:solidFill>
                <a:latin typeface="Flexo"/>
                <a:ea typeface="微软雅黑 Light" panose="020B0502040204020203" pitchFamily="34" charset="-122"/>
              </a:defRPr>
            </a:lvl8pPr>
            <a:lvl9pPr marL="3886200" indent="-228600" eaLnBrk="0" fontAlgn="base" hangingPunct="0">
              <a:spcBef>
                <a:spcPct val="0"/>
              </a:spcBef>
              <a:spcAft>
                <a:spcPct val="0"/>
              </a:spcAft>
              <a:defRPr>
                <a:solidFill>
                  <a:schemeClr val="tx1"/>
                </a:solidFill>
                <a:latin typeface="Flexo"/>
                <a:ea typeface="微软雅黑 Light" panose="020B0502040204020203" pitchFamily="34" charset="-122"/>
              </a:defRPr>
            </a:lvl9pPr>
          </a:lstStyle>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1.</a:t>
            </a:r>
            <a:r>
              <a:rPr lang="en-US" altLang="zh-CN" sz="2800" dirty="0">
                <a:solidFill>
                  <a:schemeClr val="bg1"/>
                </a:solidFill>
                <a:latin typeface="Times New Roman" panose="02020603050405020304" charset="0"/>
                <a:ea typeface="微软雅黑" panose="020B0503020204020204" pitchFamily="34" charset="-122"/>
                <a:cs typeface="Times New Roman" panose="02020603050405020304" charset="0"/>
              </a:rPr>
              <a:t>Naming rules</a:t>
            </a:r>
            <a:endParaRPr lang="zh-CN" altLang="en-US" sz="2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2.</a:t>
            </a:r>
            <a:r>
              <a:rPr lang="en-US" altLang="zh-CN" sz="2800" dirty="0">
                <a:solidFill>
                  <a:schemeClr val="bg1"/>
                </a:solidFill>
                <a:latin typeface="Times New Roman" panose="02020603050405020304" charset="0"/>
                <a:ea typeface="微软雅黑" panose="020B0503020204020204" pitchFamily="34" charset="-122"/>
                <a:cs typeface="Times New Roman" panose="02020603050405020304" charset="0"/>
              </a:rPr>
              <a:t>Product  description </a:t>
            </a:r>
            <a:endParaRPr lang="en-US" altLang="zh-CN" sz="28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chemeClr val="bg1"/>
                </a:solidFill>
                <a:latin typeface="微软雅黑" panose="020B0503020204020204" pitchFamily="34" charset="-122"/>
                <a:ea typeface="微软雅黑" panose="020B0503020204020204" pitchFamily="34" charset="-122"/>
              </a:rPr>
              <a:t>3.</a:t>
            </a:r>
            <a:r>
              <a:rPr lang="en-US" altLang="zh-CN" sz="2800" dirty="0">
                <a:solidFill>
                  <a:schemeClr val="bg1"/>
                </a:solidFill>
                <a:latin typeface="Times New Roman" panose="02020603050405020304" charset="0"/>
                <a:ea typeface="微软雅黑" panose="020B0503020204020204" pitchFamily="34" charset="-122"/>
                <a:cs typeface="Times New Roman" panose="02020603050405020304" charset="0"/>
              </a:rPr>
              <a:t>Product selling point</a:t>
            </a:r>
            <a:endParaRPr lang="en-US" altLang="zh-CN" sz="2800" dirty="0">
              <a:solidFill>
                <a:schemeClr val="bg1"/>
              </a:solidFill>
              <a:latin typeface="微软雅黑" panose="020B0503020204020204" pitchFamily="34" charset="-122"/>
              <a:ea typeface="微软雅黑" panose="020B0503020204020204" pitchFamily="34" charset="-122"/>
            </a:endParaRPr>
          </a:p>
        </p:txBody>
      </p:sp>
      <p:sp>
        <p:nvSpPr>
          <p:cNvPr id="4" name="文本框 3">
            <a:extLst>
              <a:ext uri="{FF2B5EF4-FFF2-40B4-BE49-F238E27FC236}">
                <a16:creationId xmlns:a16="http://schemas.microsoft.com/office/drawing/2014/main" id="{81C28D21-EDCD-A970-41B4-07EEAE458100}"/>
              </a:ext>
            </a:extLst>
          </p:cNvPr>
          <p:cNvSpPr txBox="1"/>
          <p:nvPr/>
        </p:nvSpPr>
        <p:spPr>
          <a:xfrm>
            <a:off x="4427984" y="1839912"/>
            <a:ext cx="4572000" cy="873572"/>
          </a:xfrm>
          <a:prstGeom prst="rect">
            <a:avLst/>
          </a:prstGeom>
          <a:noFill/>
        </p:spPr>
        <p:txBody>
          <a:bodyPr wrap="square">
            <a:spAutoFit/>
          </a:bodyPr>
          <a:lstStyle/>
          <a:p>
            <a:pPr>
              <a:lnSpc>
                <a:spcPct val="150000"/>
              </a:lnSpc>
            </a:pPr>
            <a:endParaRPr lang="en-US" altLang="zh-CN" sz="1800" dirty="0">
              <a:solidFill>
                <a:schemeClr val="bg1"/>
              </a:solidFill>
              <a:latin typeface="Times New Roman" panose="02020603050405020304" charset="0"/>
              <a:ea typeface="微软雅黑" panose="020B0503020204020204" pitchFamily="34" charset="-122"/>
              <a:cs typeface="Times New Roman" panose="02020603050405020304" charset="0"/>
            </a:endParaRPr>
          </a:p>
          <a:p>
            <a:pPr>
              <a:lnSpc>
                <a:spcPct val="150000"/>
              </a:lnSpc>
            </a:pPr>
            <a:endParaRPr lang="en-US" altLang="zh-CN" sz="1800" dirty="0">
              <a:solidFill>
                <a:schemeClr val="bg1"/>
              </a:solidFill>
              <a:latin typeface="Times New Roman" panose="02020603050405020304" charset="0"/>
              <a:ea typeface="微软雅黑" panose="020B0503020204020204" pitchFamily="34" charset="-122"/>
              <a:cs typeface="Times New Roman" panose="020206030504050203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latin typeface="Times New Roman" panose="02020603050405020304" pitchFamily="18" charset="0"/>
                <a:ea typeface="华文楷体" panose="02010600040101010101" pitchFamily="2" charset="-122"/>
                <a:cs typeface="Times New Roman" panose="02020603050405020304" pitchFamily="18" charset="0"/>
              </a:rPr>
              <a:t>1.</a:t>
            </a:r>
            <a:r>
              <a:rPr lang="en-US" altLang="zh-CN" sz="4000" dirty="0">
                <a:latin typeface="Times New Roman" panose="02020603050405020304" pitchFamily="18" charset="0"/>
                <a:ea typeface="华文楷体" panose="02010600040101010101" pitchFamily="2" charset="-122"/>
                <a:cs typeface="Times New Roman" panose="02020603050405020304" pitchFamily="18" charset="0"/>
              </a:rPr>
              <a:t>N</a:t>
            </a:r>
            <a:r>
              <a:rPr lang="en-US" altLang="zh-CN" sz="4000" dirty="0">
                <a:latin typeface="Times New Roman" panose="02020603050405020304" pitchFamily="18" charset="0"/>
                <a:ea typeface="华文楷体" panose="02010600040101010101" pitchFamily="2" charset="-122"/>
                <a:cs typeface="Times New Roman" panose="02020603050405020304" pitchFamily="18" charset="0"/>
                <a:sym typeface="+mn-ea"/>
              </a:rPr>
              <a:t>aming rules</a:t>
            </a:r>
            <a:endParaRPr lang="zh-CN" altLang="en-US" dirty="0">
              <a:latin typeface="Times New Roman" panose="02020603050405020304" pitchFamily="18" charset="0"/>
              <a:ea typeface="华文楷体" panose="02010600040101010101" pitchFamily="2" charset="-122"/>
              <a:cs typeface="Times New Roman" panose="02020603050405020304" pitchFamily="18" charset="0"/>
            </a:endParaRPr>
          </a:p>
        </p:txBody>
      </p:sp>
      <p:graphicFrame>
        <p:nvGraphicFramePr>
          <p:cNvPr id="40" name="表格 39"/>
          <p:cNvGraphicFramePr>
            <a:graphicFrameLocks noGrp="1"/>
          </p:cNvGraphicFramePr>
          <p:nvPr>
            <p:extLst>
              <p:ext uri="{D42A27DB-BD31-4B8C-83A1-F6EECF244321}">
                <p14:modId xmlns:p14="http://schemas.microsoft.com/office/powerpoint/2010/main" val="1059352691"/>
              </p:ext>
            </p:extLst>
          </p:nvPr>
        </p:nvGraphicFramePr>
        <p:xfrm>
          <a:off x="800516" y="2091215"/>
          <a:ext cx="2562351" cy="404813"/>
        </p:xfrm>
        <a:graphic>
          <a:graphicData uri="http://schemas.openxmlformats.org/drawingml/2006/table">
            <a:tbl>
              <a:tblPr/>
              <a:tblGrid>
                <a:gridCol w="647570">
                  <a:extLst>
                    <a:ext uri="{9D8B030D-6E8A-4147-A177-3AD203B41FA5}">
                      <a16:colId xmlns:a16="http://schemas.microsoft.com/office/drawing/2014/main" val="20000"/>
                    </a:ext>
                  </a:extLst>
                </a:gridCol>
                <a:gridCol w="883995">
                  <a:extLst>
                    <a:ext uri="{9D8B030D-6E8A-4147-A177-3AD203B41FA5}">
                      <a16:colId xmlns:a16="http://schemas.microsoft.com/office/drawing/2014/main" val="20001"/>
                    </a:ext>
                  </a:extLst>
                </a:gridCol>
                <a:gridCol w="1030786">
                  <a:extLst>
                    <a:ext uri="{9D8B030D-6E8A-4147-A177-3AD203B41FA5}">
                      <a16:colId xmlns:a16="http://schemas.microsoft.com/office/drawing/2014/main" val="20002"/>
                    </a:ext>
                  </a:extLst>
                </a:gridCol>
              </a:tblGrid>
              <a:tr h="357975">
                <a:tc>
                  <a:txBody>
                    <a:bodyPr/>
                    <a:lstStyle/>
                    <a:p>
                      <a:pPr algn="ctr" fontAlgn="ctr"/>
                      <a:r>
                        <a:rPr lang="en-US" altLang="zh-CN" sz="1300" b="1" i="0" u="none" strike="noStrike"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Model</a:t>
                      </a:r>
                      <a:endParaRPr lang="zh-CN" altLang="en-US" sz="1300" b="1" i="0" u="none" strike="noStrike"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8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algn="ctr" fontAlgn="ctr"/>
                      <a:r>
                        <a:rPr lang="en-US" altLang="zh-CN" sz="1300" b="1" i="0" u="none" strike="noStrike" kern="12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First generation</a:t>
                      </a:r>
                      <a:endParaRPr lang="zh-CN" altLang="en-US" sz="1300" b="1" i="0" u="none" strike="noStrike" kern="12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8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pPr marL="0" algn="ctr" defTabSz="914400" rtl="0" eaLnBrk="1" fontAlgn="ctr" latinLnBrk="0" hangingPunct="1"/>
                      <a:r>
                        <a:rPr lang="en-US" altLang="zh-CN" sz="1300" b="1" i="0" u="none" strike="noStrike" kern="12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rPr>
                        <a:t>Feature Recognition </a:t>
                      </a:r>
                      <a:endParaRPr lang="zh-CN" altLang="en-US" sz="1300" b="1" i="0" u="none" strike="noStrike" kern="1200" dirty="0">
                        <a:solidFill>
                          <a:srgbClr val="FFFFFF"/>
                        </a:solidFill>
                        <a:effectLst/>
                        <a:latin typeface="Times New Roman" panose="02020603050405020304" pitchFamily="18" charset="0"/>
                        <a:ea typeface="宋体" panose="02010600030101010101" pitchFamily="2" charset="-122"/>
                        <a:cs typeface="Times New Roman" panose="02020603050405020304" pitchFamily="18" charset="0"/>
                      </a:endParaRPr>
                    </a:p>
                  </a:txBody>
                  <a:tcPr marL="9525" marR="9525" marT="8573"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323265769"/>
                  </a:ext>
                </a:extLst>
              </a:tr>
            </a:tbl>
          </a:graphicData>
        </a:graphic>
      </p:graphicFrame>
      <p:sp>
        <p:nvSpPr>
          <p:cNvPr id="42" name="TextBox 41"/>
          <p:cNvSpPr txBox="1"/>
          <p:nvPr/>
        </p:nvSpPr>
        <p:spPr>
          <a:xfrm>
            <a:off x="736174" y="1630612"/>
            <a:ext cx="948181" cy="369332"/>
          </a:xfrm>
          <a:prstGeom prst="rect">
            <a:avLst/>
          </a:prstGeom>
          <a:noFill/>
        </p:spPr>
        <p:txBody>
          <a:bodyPr wrap="square" rtlCol="0">
            <a:spAutoFit/>
          </a:bodyPr>
          <a:lstStyle/>
          <a:p>
            <a:r>
              <a:rPr lang="en-US" altLang="zh-CN"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6390B</a:t>
            </a:r>
            <a:endParaRPr lang="zh-CN" altLang="en-US"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5" name="TextBox 42"/>
          <p:cNvSpPr txBox="1"/>
          <p:nvPr/>
        </p:nvSpPr>
        <p:spPr>
          <a:xfrm>
            <a:off x="1676653" y="1600177"/>
            <a:ext cx="288032" cy="369332"/>
          </a:xfrm>
          <a:prstGeom prst="rect">
            <a:avLst/>
          </a:prstGeom>
          <a:noFill/>
        </p:spPr>
        <p:txBody>
          <a:bodyPr wrap="square" rtlCol="0">
            <a:spAutoFit/>
          </a:bodyPr>
          <a:lstStyle/>
          <a:p>
            <a:r>
              <a:rPr lang="en-US" altLang="zh-CN"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8" name="TextBox 43"/>
          <p:cNvSpPr txBox="1"/>
          <p:nvPr/>
        </p:nvSpPr>
        <p:spPr>
          <a:xfrm>
            <a:off x="2484460" y="1630612"/>
            <a:ext cx="576064" cy="369332"/>
          </a:xfrm>
          <a:prstGeom prst="rect">
            <a:avLst/>
          </a:prstGeom>
          <a:noFill/>
        </p:spPr>
        <p:txBody>
          <a:bodyPr wrap="square" rtlCol="0">
            <a:spAutoFit/>
          </a:bodyPr>
          <a:lstStyle/>
          <a:p>
            <a:r>
              <a:rPr lang="en-US" altLang="zh-CN"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CZ</a:t>
            </a:r>
            <a:endParaRPr lang="zh-CN" altLang="en-US"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9" name="TextBox 44"/>
          <p:cNvSpPr txBox="1"/>
          <p:nvPr/>
        </p:nvSpPr>
        <p:spPr>
          <a:xfrm>
            <a:off x="702377" y="3214806"/>
            <a:ext cx="2362046" cy="338554"/>
          </a:xfrm>
          <a:prstGeom prst="rect">
            <a:avLst/>
          </a:prstGeom>
          <a:noFill/>
        </p:spPr>
        <p:txBody>
          <a:bodyPr wrap="square" rtlCol="0">
            <a:spAutoFit/>
          </a:bodyPr>
          <a:lstStyle/>
          <a:p>
            <a:pPr algn="l">
              <a:buClrTx/>
              <a:buSzTx/>
              <a:buFontTx/>
            </a:pPr>
            <a:r>
              <a:rPr lang="en-US"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Main Model </a:t>
            </a:r>
            <a:r>
              <a:rPr lang="zh-CN" altLang="en-US"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p>
        </p:txBody>
      </p:sp>
      <p:sp>
        <p:nvSpPr>
          <p:cNvPr id="10" name="TextBox 45"/>
          <p:cNvSpPr txBox="1"/>
          <p:nvPr/>
        </p:nvSpPr>
        <p:spPr>
          <a:xfrm>
            <a:off x="3635896" y="1430900"/>
            <a:ext cx="3456637" cy="338554"/>
          </a:xfrm>
          <a:prstGeom prst="rect">
            <a:avLst/>
          </a:prstGeom>
          <a:noFill/>
        </p:spPr>
        <p:txBody>
          <a:bodyPr wrap="square" rtlCol="0">
            <a:spAutoFit/>
          </a:bodyPr>
          <a:lstStyle/>
          <a:p>
            <a:pPr algn="l">
              <a:buClrTx/>
              <a:buSzTx/>
              <a:buFontTx/>
            </a:pPr>
            <a:r>
              <a:rPr lang="en-US" altLang="zh-CN" sz="1600" b="1"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Feature Recognition </a:t>
            </a:r>
            <a:r>
              <a:rPr lang="zh-CN" altLang="en-US" sz="1600" dirty="0">
                <a:solidFill>
                  <a:schemeClr val="bg1"/>
                </a:solidFill>
                <a:latin typeface="Times New Roman" panose="02020603050405020304" pitchFamily="18" charset="0"/>
                <a:ea typeface="华文楷体" panose="02010600040101010101" pitchFamily="2" charset="-122"/>
                <a:cs typeface="Times New Roman" panose="02020603050405020304" pitchFamily="18" charset="0"/>
              </a:rPr>
              <a:t>：</a:t>
            </a:r>
          </a:p>
        </p:txBody>
      </p:sp>
      <p:graphicFrame>
        <p:nvGraphicFramePr>
          <p:cNvPr id="11" name="表格 10"/>
          <p:cNvGraphicFramePr/>
          <p:nvPr>
            <p:custDataLst>
              <p:tags r:id="rId1"/>
            </p:custDataLst>
            <p:extLst>
              <p:ext uri="{D42A27DB-BD31-4B8C-83A1-F6EECF244321}">
                <p14:modId xmlns:p14="http://schemas.microsoft.com/office/powerpoint/2010/main" val="3951210380"/>
              </p:ext>
            </p:extLst>
          </p:nvPr>
        </p:nvGraphicFramePr>
        <p:xfrm>
          <a:off x="785513" y="3638078"/>
          <a:ext cx="2562351" cy="804672"/>
        </p:xfrm>
        <a:graphic>
          <a:graphicData uri="http://schemas.openxmlformats.org/drawingml/2006/table">
            <a:tbl>
              <a:tblPr firstRow="1" bandRow="1">
                <a:tableStyleId>{F5AB1C69-6EDB-4FF4-983F-18BD219EF322}</a:tableStyleId>
              </a:tblPr>
              <a:tblGrid>
                <a:gridCol w="1796830">
                  <a:extLst>
                    <a:ext uri="{9D8B030D-6E8A-4147-A177-3AD203B41FA5}">
                      <a16:colId xmlns:a16="http://schemas.microsoft.com/office/drawing/2014/main" val="20000"/>
                    </a:ext>
                  </a:extLst>
                </a:gridCol>
                <a:gridCol w="765521">
                  <a:extLst>
                    <a:ext uri="{9D8B030D-6E8A-4147-A177-3AD203B41FA5}">
                      <a16:colId xmlns:a16="http://schemas.microsoft.com/office/drawing/2014/main" val="20001"/>
                    </a:ext>
                  </a:extLst>
                </a:gridCol>
              </a:tblGrid>
              <a:tr h="262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bg1"/>
                          </a:solidFill>
                          <a:latin typeface="Times New Roman" panose="02020603050405020304" pitchFamily="18" charset="0"/>
                          <a:ea typeface="+mn-ea"/>
                          <a:cs typeface="Times New Roman" panose="02020603050405020304" pitchFamily="18" charset="0"/>
                        </a:rPr>
                        <a:t>Machine  type</a:t>
                      </a:r>
                    </a:p>
                  </a:txBody>
                  <a:tcPr marT="41148" marB="41148">
                    <a:solidFill>
                      <a:srgbClr val="FF0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kern="1200" dirty="0">
                          <a:solidFill>
                            <a:schemeClr val="bg1"/>
                          </a:solidFill>
                          <a:latin typeface="Times New Roman" panose="02020603050405020304" pitchFamily="18" charset="0"/>
                          <a:ea typeface="+mn-ea"/>
                          <a:cs typeface="Times New Roman" panose="02020603050405020304" pitchFamily="18" charset="0"/>
                        </a:rPr>
                        <a:t>Main Model</a:t>
                      </a:r>
                      <a:endParaRPr lang="zh-CN" altLang="en-US" sz="1100" b="1" kern="1200" dirty="0">
                        <a:solidFill>
                          <a:schemeClr val="bg1"/>
                        </a:solidFill>
                        <a:latin typeface="Times New Roman" panose="02020603050405020304" pitchFamily="18" charset="0"/>
                        <a:ea typeface="+mn-ea"/>
                        <a:cs typeface="Times New Roman" panose="02020603050405020304" pitchFamily="18" charset="0"/>
                      </a:endParaRPr>
                    </a:p>
                  </a:txBody>
                  <a:tcPr marT="41148" marB="41148">
                    <a:solidFill>
                      <a:srgbClr val="FF0000"/>
                    </a:solidFill>
                  </a:tcPr>
                </a:tc>
                <a:extLst>
                  <a:ext uri="{0D108BD9-81ED-4DB2-BD59-A6C34878D82A}">
                    <a16:rowId xmlns:a16="http://schemas.microsoft.com/office/drawing/2014/main" val="10000"/>
                  </a:ext>
                </a:extLst>
              </a:tr>
              <a:tr h="3712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1000" b="1" kern="1200" dirty="0">
                          <a:solidFill>
                            <a:schemeClr val="bg1"/>
                          </a:solidFill>
                          <a:latin typeface="Times New Roman" panose="02020603050405020304" pitchFamily="18" charset="0"/>
                          <a:ea typeface="+mn-ea"/>
                          <a:cs typeface="Times New Roman" panose="02020603050405020304" pitchFamily="18" charset="0"/>
                        </a:rPr>
                        <a:t>Direct drive </a:t>
                      </a:r>
                      <a:r>
                        <a:rPr lang="en-US" altLang="zh-CN" sz="1000" b="1" kern="1200" dirty="0">
                          <a:solidFill>
                            <a:schemeClr val="bg1"/>
                          </a:solidFill>
                          <a:latin typeface="Times New Roman" panose="02020603050405020304" pitchFamily="18" charset="0"/>
                          <a:ea typeface="+mn-ea"/>
                          <a:cs typeface="Times New Roman" panose="02020603050405020304" pitchFamily="18" charset="0"/>
                        </a:rPr>
                        <a:t>top and bottom feeding machine</a:t>
                      </a:r>
                    </a:p>
                  </a:txBody>
                  <a:tcPr marT="41148" marB="41148" anchor="ctr">
                    <a:noFill/>
                  </a:tcPr>
                </a:tc>
                <a:tc>
                  <a:txBody>
                    <a:bodyPr/>
                    <a:lstStyle/>
                    <a:p>
                      <a:pPr algn="ctr"/>
                      <a:r>
                        <a:rPr lang="en-US" altLang="zh-CN" sz="1000" b="1" kern="1200" dirty="0">
                          <a:solidFill>
                            <a:schemeClr val="bg1"/>
                          </a:solidFill>
                          <a:latin typeface="Times New Roman" panose="02020603050405020304" pitchFamily="18" charset="0"/>
                          <a:ea typeface="+mn-ea"/>
                          <a:cs typeface="Times New Roman" panose="02020603050405020304" pitchFamily="18" charset="0"/>
                        </a:rPr>
                        <a:t>6390B</a:t>
                      </a:r>
                      <a:endParaRPr lang="zh-CN" altLang="en-US" sz="1000" b="1" kern="1200" dirty="0">
                        <a:solidFill>
                          <a:schemeClr val="bg1"/>
                        </a:solidFill>
                        <a:latin typeface="Times New Roman" panose="02020603050405020304" pitchFamily="18" charset="0"/>
                        <a:ea typeface="+mn-ea"/>
                        <a:cs typeface="Times New Roman" panose="02020603050405020304" pitchFamily="18" charset="0"/>
                      </a:endParaRPr>
                    </a:p>
                  </a:txBody>
                  <a:tcPr marT="41148" marB="41148" anchor="ctr">
                    <a:noFill/>
                  </a:tcPr>
                </a:tc>
                <a:extLst>
                  <a:ext uri="{0D108BD9-81ED-4DB2-BD59-A6C34878D82A}">
                    <a16:rowId xmlns:a16="http://schemas.microsoft.com/office/drawing/2014/main" val="10001"/>
                  </a:ext>
                </a:extLst>
              </a:tr>
            </a:tbl>
          </a:graphicData>
        </a:graphic>
      </p:graphicFrame>
      <p:graphicFrame>
        <p:nvGraphicFramePr>
          <p:cNvPr id="12" name="表格 11"/>
          <p:cNvGraphicFramePr>
            <a:graphicFrameLocks noGrp="1"/>
          </p:cNvGraphicFramePr>
          <p:nvPr>
            <p:custDataLst>
              <p:tags r:id="rId2"/>
            </p:custDataLst>
            <p:extLst>
              <p:ext uri="{D42A27DB-BD31-4B8C-83A1-F6EECF244321}">
                <p14:modId xmlns:p14="http://schemas.microsoft.com/office/powerpoint/2010/main" val="2815546062"/>
              </p:ext>
            </p:extLst>
          </p:nvPr>
        </p:nvGraphicFramePr>
        <p:xfrm>
          <a:off x="3779912" y="1938606"/>
          <a:ext cx="5093335" cy="1636449"/>
        </p:xfrm>
        <a:graphic>
          <a:graphicData uri="http://schemas.openxmlformats.org/drawingml/2006/table">
            <a:tbl>
              <a:tblPr firstRow="1" firstCol="1" bandRow="1">
                <a:tableStyleId>{F5AB1C69-6EDB-4FF4-983F-18BD219EF322}</a:tableStyleId>
              </a:tblPr>
              <a:tblGrid>
                <a:gridCol w="483235">
                  <a:extLst>
                    <a:ext uri="{9D8B030D-6E8A-4147-A177-3AD203B41FA5}">
                      <a16:colId xmlns:a16="http://schemas.microsoft.com/office/drawing/2014/main" val="20000"/>
                    </a:ext>
                  </a:extLst>
                </a:gridCol>
                <a:gridCol w="1837055">
                  <a:extLst>
                    <a:ext uri="{9D8B030D-6E8A-4147-A177-3AD203B41FA5}">
                      <a16:colId xmlns:a16="http://schemas.microsoft.com/office/drawing/2014/main" val="20001"/>
                    </a:ext>
                  </a:extLst>
                </a:gridCol>
                <a:gridCol w="418465">
                  <a:extLst>
                    <a:ext uri="{9D8B030D-6E8A-4147-A177-3AD203B41FA5}">
                      <a16:colId xmlns:a16="http://schemas.microsoft.com/office/drawing/2014/main" val="20002"/>
                    </a:ext>
                  </a:extLst>
                </a:gridCol>
                <a:gridCol w="2354580">
                  <a:extLst>
                    <a:ext uri="{9D8B030D-6E8A-4147-A177-3AD203B41FA5}">
                      <a16:colId xmlns:a16="http://schemas.microsoft.com/office/drawing/2014/main" val="20003"/>
                    </a:ext>
                  </a:extLst>
                </a:gridCol>
              </a:tblGrid>
              <a:tr h="518849">
                <a:tc gridSpan="4">
                  <a:txBody>
                    <a:bodyPr/>
                    <a:lstStyle/>
                    <a:p>
                      <a:pPr algn="ctr">
                        <a:spcAft>
                          <a:spcPts val="0"/>
                        </a:spcAft>
                      </a:pPr>
                      <a:r>
                        <a:rPr lang="en-US" altLang="zh-CN" sz="1100" b="0" kern="1200" dirty="0">
                          <a:solidFill>
                            <a:schemeClr val="bg1"/>
                          </a:solidFill>
                          <a:latin typeface="Times New Roman" panose="02020603050405020304" pitchFamily="18" charset="0"/>
                          <a:ea typeface="+mn-ea"/>
                          <a:cs typeface="Times New Roman" panose="02020603050405020304" pitchFamily="18" charset="0"/>
                        </a:rPr>
                        <a:t>6390</a:t>
                      </a:r>
                      <a:r>
                        <a:rPr lang="zh-CN" altLang="en-US" sz="1100" b="0" kern="1200" dirty="0">
                          <a:solidFill>
                            <a:schemeClr val="bg1"/>
                          </a:solidFill>
                          <a:latin typeface="Times New Roman" panose="02020603050405020304" pitchFamily="18" charset="0"/>
                          <a:ea typeface="+mn-ea"/>
                          <a:cs typeface="Times New Roman" panose="02020603050405020304" pitchFamily="18" charset="0"/>
                        </a:rPr>
                        <a:t> </a:t>
                      </a:r>
                      <a:r>
                        <a:rPr lang="en-US" altLang="zh-CN" sz="1400" b="0" i="0" u="none" strike="noStrike" kern="1200" baseline="0" dirty="0">
                          <a:solidFill>
                            <a:schemeClr val="lt1"/>
                          </a:solidFill>
                          <a:latin typeface="Times New Roman" panose="02020603050405020304" pitchFamily="18" charset="0"/>
                          <a:ea typeface="+mn-ea"/>
                          <a:cs typeface="Times New Roman" panose="02020603050405020304" pitchFamily="18" charset="0"/>
                        </a:rPr>
                        <a:t>series feature recognition</a:t>
                      </a:r>
                      <a:endParaRPr lang="zh-CN" altLang="en-US" sz="1400" b="0" dirty="0">
                        <a:solidFill>
                          <a:schemeClr val="bg1"/>
                        </a:solidFill>
                        <a:latin typeface="+mj-ea"/>
                        <a:ea typeface="+mj-ea"/>
                        <a:cs typeface="+mj-cs"/>
                      </a:endParaRPr>
                    </a:p>
                  </a:txBody>
                  <a:tcPr marL="68580" marR="68580" marT="0" marB="0" anchor="ctr">
                    <a:no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408940">
                <a:tc>
                  <a:txBody>
                    <a:bodyPr/>
                    <a:lstStyle/>
                    <a:p>
                      <a:pPr algn="ctr">
                        <a:spcAft>
                          <a:spcPts val="0"/>
                        </a:spcAft>
                      </a:pPr>
                      <a:r>
                        <a:rPr lang="en-US" sz="1200" kern="0" dirty="0">
                          <a:solidFill>
                            <a:schemeClr val="bg1"/>
                          </a:solidFill>
                          <a:effectLst/>
                          <a:latin typeface="+mj-ea"/>
                          <a:ea typeface="+mj-ea"/>
                        </a:rPr>
                        <a:t>C</a:t>
                      </a:r>
                    </a:p>
                  </a:txBody>
                  <a:tcPr marL="68580" marR="68580" marT="0" marB="0" anchor="c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First generation</a:t>
                      </a:r>
                      <a:endParaRPr lang="zh-CN" alt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endParaRPr>
                    </a:p>
                  </a:txBody>
                  <a:tcPr marL="68580" marR="68580" marT="0" marB="0" anchor="ctr">
                    <a:noFill/>
                  </a:tcPr>
                </a:tc>
                <a:tc>
                  <a:txBody>
                    <a:bodyPr/>
                    <a:lstStyle/>
                    <a:p>
                      <a:pPr marL="0" algn="ctr" defTabSz="914400" rtl="0" eaLnBrk="1" latinLnBrk="0" hangingPunct="1"/>
                      <a:r>
                        <a:rPr lang="en-US" altLang="zh-CN" sz="1200" kern="0" dirty="0">
                          <a:solidFill>
                            <a:schemeClr val="bg1"/>
                          </a:solidFill>
                          <a:effectLst/>
                          <a:latin typeface="+mj-ea"/>
                          <a:ea typeface="+mj-ea"/>
                          <a:cs typeface="+mn-cs"/>
                        </a:rPr>
                        <a:t>Z</a:t>
                      </a:r>
                      <a:endParaRPr lang="zh-CN" altLang="en-US" sz="1200" kern="0" dirty="0">
                        <a:solidFill>
                          <a:schemeClr val="bg1"/>
                        </a:solidFill>
                        <a:effectLst/>
                        <a:latin typeface="+mj-ea"/>
                        <a:ea typeface="+mj-ea"/>
                        <a:cs typeface="+mn-cs"/>
                      </a:endParaRPr>
                    </a:p>
                  </a:txBody>
                  <a:tcPr marL="68580" marR="6858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err="1">
                          <a:solidFill>
                            <a:schemeClr val="bg1"/>
                          </a:solidFill>
                          <a:latin typeface="Times New Roman" panose="02020603050405020304" pitchFamily="18" charset="0"/>
                          <a:ea typeface="+mn-ea"/>
                          <a:cs typeface="Times New Roman" panose="02020603050405020304" pitchFamily="18" charset="0"/>
                        </a:rPr>
                        <a:t>Zobow</a:t>
                      </a: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 Control Box</a:t>
                      </a:r>
                      <a:endParaRPr lang="zh-CN" alt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1"/>
                  </a:ext>
                </a:extLst>
              </a:tr>
              <a:tr h="368935">
                <a:tc>
                  <a:txBody>
                    <a:bodyPr/>
                    <a:lstStyle/>
                    <a:p>
                      <a:pPr marL="0" algn="ctr" defTabSz="914400" rtl="0" eaLnBrk="1" latinLnBrk="0" hangingPunct="1">
                        <a:spcAft>
                          <a:spcPts val="0"/>
                        </a:spcAft>
                        <a:buNone/>
                      </a:pPr>
                      <a:r>
                        <a:rPr lang="en-US" sz="1200" b="1" kern="0" dirty="0">
                          <a:solidFill>
                            <a:schemeClr val="bg1"/>
                          </a:solidFill>
                          <a:effectLst/>
                          <a:latin typeface="+mj-ea"/>
                          <a:ea typeface="+mj-ea"/>
                          <a:cs typeface="+mn-cs"/>
                        </a:rPr>
                        <a:t>Z</a:t>
                      </a:r>
                    </a:p>
                  </a:txBody>
                  <a:tcPr marL="68580" marR="68580" marT="0" marB="0" anchor="ctr">
                    <a:noFill/>
                  </a:tcPr>
                </a:tc>
                <a:tc>
                  <a:txBody>
                    <a:bodyPr/>
                    <a:lstStyle/>
                    <a:p>
                      <a:pPr algn="l">
                        <a:spcAft>
                          <a:spcPts val="0"/>
                        </a:spcAft>
                      </a:pP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Chinese Hook</a:t>
                      </a:r>
                      <a:endParaRPr lang="zh-CN" altLang="en-US" sz="1200" kern="0" dirty="0">
                        <a:solidFill>
                          <a:schemeClr val="bg1"/>
                        </a:solidFill>
                        <a:effectLst/>
                        <a:latin typeface="+mj-ea"/>
                        <a:ea typeface="+mj-ea"/>
                      </a:endParaRPr>
                    </a:p>
                  </a:txBody>
                  <a:tcPr marL="68580" marR="68580" marT="0" marB="0" anchor="ctr">
                    <a:noFill/>
                  </a:tcPr>
                </a:tc>
                <a:tc>
                  <a:txBody>
                    <a:bodyPr/>
                    <a:lstStyle/>
                    <a:p>
                      <a:pPr marL="0" algn="ctr" defTabSz="914400" rtl="0" eaLnBrk="1" latinLnBrk="0" hangingPunct="1">
                        <a:spcAft>
                          <a:spcPts val="0"/>
                        </a:spcAft>
                        <a:buNone/>
                      </a:pPr>
                      <a:r>
                        <a:rPr lang="en-US" altLang="zh-CN" sz="1200" kern="0" dirty="0">
                          <a:solidFill>
                            <a:schemeClr val="bg1"/>
                          </a:solidFill>
                          <a:effectLst/>
                          <a:latin typeface="+mj-ea"/>
                          <a:ea typeface="+mj-ea"/>
                          <a:cs typeface="+mn-cs"/>
                        </a:rPr>
                        <a:t>-</a:t>
                      </a:r>
                      <a:r>
                        <a:rPr lang="en-US" sz="1200" kern="0" dirty="0">
                          <a:solidFill>
                            <a:schemeClr val="bg1"/>
                          </a:solidFill>
                          <a:effectLst/>
                          <a:latin typeface="+mj-ea"/>
                          <a:ea typeface="+mj-ea"/>
                          <a:cs typeface="+mn-cs"/>
                        </a:rPr>
                        <a:t>12</a:t>
                      </a:r>
                    </a:p>
                  </a:txBody>
                  <a:tcPr marL="68580" marR="68580" marT="0" marB="0" anchor="c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kern="0" dirty="0">
                          <a:solidFill>
                            <a:schemeClr val="bg1"/>
                          </a:solidFill>
                          <a:effectLst/>
                          <a:latin typeface="Times New Roman" panose="02020603050405020304" pitchFamily="18" charset="0"/>
                          <a:ea typeface="+mn-ea"/>
                          <a:cs typeface="Times New Roman" panose="02020603050405020304" pitchFamily="18" charset="0"/>
                        </a:rPr>
                        <a:t>12mm</a:t>
                      </a:r>
                      <a:r>
                        <a:rPr lang="zh-CN" altLang="en-US" sz="1200" b="0" kern="0" dirty="0">
                          <a:solidFill>
                            <a:schemeClr val="bg1"/>
                          </a:solidFill>
                          <a:effectLst/>
                          <a:latin typeface="Times New Roman" panose="02020603050405020304" pitchFamily="18" charset="0"/>
                          <a:ea typeface="+mn-ea"/>
                          <a:cs typeface="Times New Roman" panose="02020603050405020304" pitchFamily="18" charset="0"/>
                        </a:rPr>
                        <a:t> </a:t>
                      </a:r>
                      <a:r>
                        <a:rPr lang="en-US" altLang="zh-CN" sz="1200" b="0" kern="0" dirty="0">
                          <a:solidFill>
                            <a:schemeClr val="bg1"/>
                          </a:solidFill>
                          <a:effectLst/>
                          <a:latin typeface="Times New Roman" panose="02020603050405020304" pitchFamily="18" charset="0"/>
                          <a:ea typeface="+mn-ea"/>
                          <a:cs typeface="Times New Roman" panose="02020603050405020304" pitchFamily="18" charset="0"/>
                        </a:rPr>
                        <a:t>needle length</a:t>
                      </a:r>
                      <a:endParaRPr lang="zh-CN" altLang="zh-CN" sz="1200" b="0" kern="0" dirty="0">
                        <a:solidFill>
                          <a:schemeClr val="bg1"/>
                        </a:solidFill>
                        <a:effectLst/>
                        <a:latin typeface="Times New Roman" panose="02020603050405020304" pitchFamily="18" charset="0"/>
                        <a:ea typeface="+mn-ea"/>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0002"/>
                  </a:ext>
                </a:extLst>
              </a:tr>
              <a:tr h="339725">
                <a:tc gridSpan="4">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From left to right</a:t>
                      </a:r>
                      <a:r>
                        <a:rPr lang="zh-CN" altLang="zh-CN" sz="1200" kern="0" dirty="0">
                          <a:solidFill>
                            <a:schemeClr val="bg1"/>
                          </a:solidFill>
                          <a:effectLst/>
                        </a:rPr>
                        <a:t>：</a:t>
                      </a:r>
                      <a:r>
                        <a:rPr lang="en-US" altLang="zh-CN" sz="1200" b="1" kern="0" dirty="0">
                          <a:solidFill>
                            <a:schemeClr val="bg1"/>
                          </a:solidFill>
                          <a:effectLst/>
                          <a:latin typeface="+mj-ea"/>
                          <a:ea typeface="+mn-ea"/>
                          <a:cs typeface="+mn-cs"/>
                        </a:rPr>
                        <a:t>-A-CZ-12</a:t>
                      </a:r>
                    </a:p>
                  </a:txBody>
                  <a:tcPr marL="68580" marR="68580" marT="0" marB="0" anchor="ctr">
                    <a:noFill/>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0"/>
            <a:ext cx="8064500" cy="720000"/>
          </a:xfrm>
        </p:spPr>
        <p:txBody>
          <a:bodyPr>
            <a:normAutofit/>
          </a:bodyPr>
          <a:lstStyle/>
          <a:p>
            <a:r>
              <a:rPr lang="zh-CN" altLang="en-US" sz="3200" dirty="0"/>
              <a:t>二、产品概要</a:t>
            </a:r>
          </a:p>
        </p:txBody>
      </p:sp>
      <p:sp>
        <p:nvSpPr>
          <p:cNvPr id="3" name="内容占位符 2"/>
          <p:cNvSpPr>
            <a:spLocks noGrp="1"/>
          </p:cNvSpPr>
          <p:nvPr>
            <p:ph idx="1"/>
          </p:nvPr>
        </p:nvSpPr>
        <p:spPr>
          <a:xfrm>
            <a:off x="611560" y="769268"/>
            <a:ext cx="8208912" cy="936105"/>
          </a:xfrm>
        </p:spPr>
        <p:txBody>
          <a:bodyPr>
            <a:normAutofit fontScale="92500" lnSpcReduction="10000"/>
          </a:bodyPr>
          <a:lstStyle/>
          <a:p>
            <a:pPr marL="0" indent="0">
              <a:buNone/>
            </a:pPr>
            <a:r>
              <a:rPr lang="en-US" altLang="zh-CN" sz="1600" dirty="0">
                <a:solidFill>
                  <a:srgbClr val="FF0000"/>
                </a:solidFill>
                <a:latin typeface="Times New Roman" panose="02020603050405020304" pitchFamily="18" charset="0"/>
                <a:cs typeface="Times New Roman" panose="02020603050405020304" pitchFamily="18" charset="0"/>
              </a:rPr>
              <a:t>BRC-</a:t>
            </a:r>
            <a:r>
              <a:rPr lang="en-US" altLang="zh-CN" sz="1600" dirty="0">
                <a:solidFill>
                  <a:srgbClr val="FF0000"/>
                </a:solidFill>
                <a:latin typeface="Times New Roman" panose="02020603050405020304" pitchFamily="18" charset="0"/>
                <a:cs typeface="Times New Roman" panose="02020603050405020304" pitchFamily="18" charset="0"/>
                <a:sym typeface="+mn-ea"/>
              </a:rPr>
              <a:t>6390B </a:t>
            </a:r>
            <a:r>
              <a:rPr lang="zh-CN" altLang="en-US" sz="1600" dirty="0">
                <a:latin typeface="Times New Roman" panose="02020603050405020304" pitchFamily="18" charset="0"/>
                <a:ea typeface="+mn-ea"/>
                <a:cs typeface="Times New Roman" panose="02020603050405020304" pitchFamily="18" charset="0"/>
              </a:rPr>
              <a:t>Direct drive </a:t>
            </a:r>
            <a:r>
              <a:rPr lang="en-US" altLang="zh-CN" sz="1600" dirty="0">
                <a:latin typeface="Times New Roman" panose="02020603050405020304" pitchFamily="18" charset="0"/>
                <a:ea typeface="+mn-ea"/>
                <a:cs typeface="Times New Roman" panose="02020603050405020304" pitchFamily="18" charset="0"/>
              </a:rPr>
              <a:t>top and bottom feeding machine</a:t>
            </a:r>
            <a:r>
              <a:rPr lang="en-US" altLang="zh-CN" sz="1600" dirty="0">
                <a:latin typeface="Times New Roman" panose="02020603050405020304" pitchFamily="18" charset="0"/>
                <a:cs typeface="Times New Roman" panose="02020603050405020304" pitchFamily="18" charset="0"/>
                <a:sym typeface="+mn-ea"/>
              </a:rPr>
              <a:t>, it not </a:t>
            </a:r>
            <a:r>
              <a:rPr lang="en-US" altLang="zh-CN" sz="1600">
                <a:latin typeface="Times New Roman" panose="02020603050405020304" pitchFamily="18" charset="0"/>
                <a:cs typeface="Times New Roman" panose="02020603050405020304" pitchFamily="18" charset="0"/>
                <a:sym typeface="+mn-ea"/>
              </a:rPr>
              <a:t>only incorporates </a:t>
            </a:r>
            <a:r>
              <a:rPr lang="en-US" altLang="zh-CN" sz="1600" dirty="0">
                <a:latin typeface="Times New Roman" panose="02020603050405020304" pitchFamily="18" charset="0"/>
                <a:cs typeface="Times New Roman" panose="02020603050405020304" pitchFamily="18" charset="0"/>
                <a:sym typeface="+mn-ea"/>
              </a:rPr>
              <a:t>proprietary service genes such as one shaft transmission and one-key restore , but also has </a:t>
            </a:r>
            <a:r>
              <a:rPr lang="en-US" altLang="zh-CN" sz="1600" b="0" kern="1200" dirty="0">
                <a:latin typeface="Times New Roman" panose="02020603050405020304" pitchFamily="18" charset="0"/>
                <a:ea typeface="+mn-ea"/>
                <a:cs typeface="Times New Roman" panose="02020603050405020304" pitchFamily="18" charset="0"/>
              </a:rPr>
              <a:t>Strong for thick </a:t>
            </a:r>
            <a:r>
              <a:rPr lang="en-US" altLang="zh-CN" sz="1600" dirty="0">
                <a:latin typeface="Times New Roman" panose="02020603050405020304" pitchFamily="18" charset="0"/>
                <a:ea typeface="+mn-ea"/>
                <a:cs typeface="Times New Roman" panose="02020603050405020304" pitchFamily="18" charset="0"/>
              </a:rPr>
              <a:t>and</a:t>
            </a:r>
            <a:r>
              <a:rPr lang="zh-CN" altLang="en-US" sz="1600" b="0" kern="1200" dirty="0">
                <a:latin typeface="Times New Roman" panose="02020603050405020304" pitchFamily="18" charset="0"/>
                <a:ea typeface="+mn-ea"/>
                <a:cs typeface="Times New Roman" panose="02020603050405020304" pitchFamily="18" charset="0"/>
              </a:rPr>
              <a:t> </a:t>
            </a:r>
            <a:r>
              <a:rPr lang="en-US" altLang="zh-CN" sz="1600" b="0" kern="1200" dirty="0">
                <a:latin typeface="Times New Roman" panose="02020603050405020304" pitchFamily="18" charset="0"/>
                <a:ea typeface="+mn-ea"/>
                <a:cs typeface="Times New Roman" panose="02020603050405020304" pitchFamily="18" charset="0"/>
              </a:rPr>
              <a:t>se</a:t>
            </a:r>
            <a:r>
              <a:rPr lang="zh-CN" altLang="en-US" sz="1600" b="0" kern="1200" dirty="0">
                <a:latin typeface="Times New Roman" panose="02020603050405020304" pitchFamily="18" charset="0"/>
                <a:ea typeface="+mn-ea"/>
                <a:cs typeface="Times New Roman" panose="02020603050405020304" pitchFamily="18" charset="0"/>
              </a:rPr>
              <a:t>al design</a:t>
            </a:r>
            <a:r>
              <a:rPr lang="en-US" altLang="zh-CN" sz="1600" b="0" kern="1200" dirty="0">
                <a:latin typeface="Times New Roman" panose="02020603050405020304" pitchFamily="18" charset="0"/>
                <a:ea typeface="+mn-ea"/>
                <a:cs typeface="Times New Roman" panose="02020603050405020304" pitchFamily="18" charset="0"/>
              </a:rPr>
              <a:t> ,</a:t>
            </a:r>
            <a:r>
              <a:rPr lang="en-US" altLang="zh-CN" sz="1600" b="1" dirty="0">
                <a:latin typeface="Times New Roman" panose="02020603050405020304" pitchFamily="18" charset="0"/>
                <a:cs typeface="Times New Roman" panose="02020603050405020304" pitchFamily="18" charset="0"/>
              </a:rPr>
              <a:t>added the functions of visual alternating quantity adjustment and stop key , </a:t>
            </a:r>
            <a:r>
              <a:rPr lang="en-US" altLang="zh-CN" sz="1600" dirty="0">
                <a:latin typeface="Times New Roman" panose="02020603050405020304" pitchFamily="18" charset="0"/>
                <a:ea typeface="+mn-ea"/>
                <a:cs typeface="Times New Roman" panose="02020603050405020304" pitchFamily="18" charset="0"/>
              </a:rPr>
              <a:t>which improves the convenience and safety of the machine.</a:t>
            </a:r>
            <a:endParaRPr lang="en-US" altLang="zh-CN" sz="1600" dirty="0">
              <a:sym typeface="+mn-ea"/>
            </a:endParaRPr>
          </a:p>
        </p:txBody>
      </p:sp>
      <p:graphicFrame>
        <p:nvGraphicFramePr>
          <p:cNvPr id="5" name="表格 4">
            <a:extLst>
              <a:ext uri="{FF2B5EF4-FFF2-40B4-BE49-F238E27FC236}">
                <a16:creationId xmlns:a16="http://schemas.microsoft.com/office/drawing/2014/main" id="{8B617780-1090-BAF6-2862-F2023D7E975D}"/>
              </a:ext>
            </a:extLst>
          </p:cNvPr>
          <p:cNvGraphicFramePr>
            <a:graphicFrameLocks noGrp="1"/>
          </p:cNvGraphicFramePr>
          <p:nvPr>
            <p:custDataLst>
              <p:tags r:id="rId1"/>
            </p:custDataLst>
            <p:extLst>
              <p:ext uri="{D42A27DB-BD31-4B8C-83A1-F6EECF244321}">
                <p14:modId xmlns:p14="http://schemas.microsoft.com/office/powerpoint/2010/main" val="484580545"/>
              </p:ext>
            </p:extLst>
          </p:nvPr>
        </p:nvGraphicFramePr>
        <p:xfrm>
          <a:off x="747367" y="1921396"/>
          <a:ext cx="3937574" cy="3168591"/>
        </p:xfrm>
        <a:graphic>
          <a:graphicData uri="http://schemas.openxmlformats.org/drawingml/2006/table">
            <a:tbl>
              <a:tblPr>
                <a:tableStyleId>{5C22544A-7EE6-4342-B048-85BDC9FD1C3A}</a:tableStyleId>
              </a:tblPr>
              <a:tblGrid>
                <a:gridCol w="1677115">
                  <a:extLst>
                    <a:ext uri="{9D8B030D-6E8A-4147-A177-3AD203B41FA5}">
                      <a16:colId xmlns:a16="http://schemas.microsoft.com/office/drawing/2014/main" val="20000"/>
                    </a:ext>
                  </a:extLst>
                </a:gridCol>
                <a:gridCol w="2260459">
                  <a:extLst>
                    <a:ext uri="{9D8B030D-6E8A-4147-A177-3AD203B41FA5}">
                      <a16:colId xmlns:a16="http://schemas.microsoft.com/office/drawing/2014/main" val="20001"/>
                    </a:ext>
                  </a:extLst>
                </a:gridCol>
              </a:tblGrid>
              <a:tr h="338548">
                <a:tc gridSpan="2">
                  <a:txBody>
                    <a:bodyPr/>
                    <a:lstStyle/>
                    <a:p>
                      <a:pPr algn="ctr" rtl="0" fontAlgn="ctr"/>
                      <a:r>
                        <a:rPr lang="en-US" altLang="zh-CN" sz="1600" b="0" i="0" u="none" strike="noStrike" kern="1200" baseline="0" dirty="0">
                          <a:solidFill>
                            <a:schemeClr val="bg1"/>
                          </a:solidFill>
                          <a:latin typeface="Times New Roman" panose="02020603050405020304" pitchFamily="18" charset="0"/>
                          <a:ea typeface="+mn-ea"/>
                          <a:cs typeface="Times New Roman" panose="02020603050405020304" pitchFamily="18" charset="0"/>
                        </a:rPr>
                        <a:t>Basic Parameters</a:t>
                      </a:r>
                      <a:endParaRPr lang="zh-CN" altLang="en-US" sz="1600" b="1"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hMerge="1">
                  <a:txBody>
                    <a:bodyPr/>
                    <a:lstStyle/>
                    <a:p>
                      <a:endParaRPr lang="zh-CN"/>
                    </a:p>
                  </a:txBody>
                  <a:tcPr marL="9525" marR="9525" marT="9525" marB="0" anchor="ctr">
                    <a:noFill/>
                  </a:tcPr>
                </a:tc>
                <a:extLst>
                  <a:ext uri="{0D108BD9-81ED-4DB2-BD59-A6C34878D82A}">
                    <a16:rowId xmlns:a16="http://schemas.microsoft.com/office/drawing/2014/main" val="10000"/>
                  </a:ext>
                </a:extLst>
              </a:tr>
              <a:tr h="323795">
                <a:tc>
                  <a:txBody>
                    <a:bodyPr/>
                    <a:lstStyle/>
                    <a:p>
                      <a:pPr 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Max Sewing Speed</a:t>
                      </a:r>
                      <a:endParaRPr lang="zh-CN" alt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endParaRPr>
                    </a:p>
                  </a:txBody>
                  <a:tcPr marL="9525" marR="9525" marT="9525" marB="0" anchor="ctr">
                    <a:noFill/>
                  </a:tcPr>
                </a:tc>
                <a:tc>
                  <a:txBody>
                    <a:bodyPr/>
                    <a:lstStyle/>
                    <a:p>
                      <a:pPr algn="ctr" rtl="0" fontAlgn="ctr"/>
                      <a:r>
                        <a:rPr 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2200</a:t>
                      </a: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rpm</a:t>
                      </a:r>
                      <a:endParaRPr 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10001"/>
                  </a:ext>
                </a:extLst>
              </a:tr>
              <a:tr h="264583">
                <a:tc>
                  <a:txBody>
                    <a:bodyPr/>
                    <a:lstStyle/>
                    <a:p>
                      <a:pPr algn="ctr" rtl="0" font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Factory sewing speed</a:t>
                      </a:r>
                    </a:p>
                  </a:txBody>
                  <a:tcPr marL="9525" marR="9525" marT="9525" marB="0" anchor="ctr">
                    <a:noFill/>
                  </a:tcPr>
                </a:tc>
                <a:tc>
                  <a:txBody>
                    <a:bodyPr/>
                    <a:lstStyle/>
                    <a:p>
                      <a:pPr algn="ctr" rtl="0" fontAlgn="ctr"/>
                      <a:r>
                        <a:rPr 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sym typeface="+mn-ea"/>
                        </a:rPr>
                        <a:t>2000</a:t>
                      </a: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sym typeface="+mn-ea"/>
                        </a:rPr>
                        <a:t>rpm</a:t>
                      </a:r>
                      <a:endParaRPr 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10002"/>
                  </a:ext>
                </a:extLst>
              </a:tr>
              <a:tr h="264583">
                <a:tc>
                  <a:txBody>
                    <a:bodyPr/>
                    <a:lstStyle/>
                    <a:p>
                      <a:pPr algn="ctr" rtl="0" font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Motor Power</a:t>
                      </a:r>
                      <a:endParaRPr lang="en-US" altLang="zh-CN" sz="120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algn="ctr" rtl="0" fontAlgn="ctr"/>
                      <a:r>
                        <a:rPr 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750W</a:t>
                      </a:r>
                    </a:p>
                  </a:txBody>
                  <a:tcPr marL="9525" marR="9525" marT="9525" marB="0" anchor="ctr">
                    <a:noFill/>
                  </a:tcPr>
                </a:tc>
                <a:extLst>
                  <a:ext uri="{0D108BD9-81ED-4DB2-BD59-A6C34878D82A}">
                    <a16:rowId xmlns:a16="http://schemas.microsoft.com/office/drawing/2014/main" val="10003"/>
                  </a:ext>
                </a:extLst>
              </a:tr>
              <a:tr h="264583">
                <a:tc>
                  <a:txBody>
                    <a:bodyPr/>
                    <a:lstStyle/>
                    <a:p>
                      <a:pPr algn="ctr" rtl="0" font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Needle gauge</a:t>
                      </a:r>
                      <a:endParaRPr lang="en-US" altLang="zh-CN" sz="120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marL="0" algn="ctr" defTabSz="914400" rtl="0" eaLnBrk="1" fontAlgn="ctr" latinLnBrk="0" hangingPunct="1"/>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1-8mm</a:t>
                      </a:r>
                      <a:r>
                        <a:rPr lang="zh-CN" alt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a:t>
                      </a: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12mm</a:t>
                      </a:r>
                      <a:r>
                        <a:rPr lang="zh-CN" alt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 </a:t>
                      </a: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is optional</a:t>
                      </a:r>
                      <a:r>
                        <a:rPr lang="zh-CN" alt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a:t>
                      </a:r>
                      <a:endParaRPr lang="en-US" sz="1200" b="0" i="0" u="none" strike="noStrike" kern="1200" baseline="0" dirty="0">
                        <a:solidFill>
                          <a:schemeClr val="bg1"/>
                        </a:solidFill>
                        <a:latin typeface="Times New Roman" panose="02020603050405020304" pitchFamily="18" charset="0"/>
                        <a:ea typeface="+mn-ea"/>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10004"/>
                  </a:ext>
                </a:extLst>
              </a:tr>
              <a:tr h="389584">
                <a:tc>
                  <a:txBody>
                    <a:bodyPr/>
                    <a:lstStyle/>
                    <a:p>
                      <a:pPr 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Press footer</a:t>
                      </a:r>
                    </a:p>
                    <a:p>
                      <a:pPr 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height</a:t>
                      </a:r>
                      <a:endParaRPr lang="zh-CN" altLang="en-US"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algn="ctr" rtl="0" fontAlgn="ctr"/>
                      <a:r>
                        <a:rPr lang="en-US" altLang="zh-CN" sz="120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7.5mm by hand/16mm by knee</a:t>
                      </a:r>
                      <a:endParaRPr lang="en-US" altLang="zh-CN"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extLst>
                  <a:ext uri="{0D108BD9-81ED-4DB2-BD59-A6C34878D82A}">
                    <a16:rowId xmlns:a16="http://schemas.microsoft.com/office/drawing/2014/main" val="10005"/>
                  </a:ext>
                </a:extLst>
              </a:tr>
              <a:tr h="264583">
                <a:tc>
                  <a:txBody>
                    <a:bodyPr/>
                    <a:lstStyle/>
                    <a:p>
                      <a:pPr algn="ctr" rtl="0" font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Needle Type</a:t>
                      </a:r>
                      <a:endParaRPr lang="zh-CN" altLang="en-US"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algn="ctr" rtl="0" font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DPx17 #23</a:t>
                      </a:r>
                    </a:p>
                  </a:txBody>
                  <a:tcPr marL="9525" marR="9525" marT="9525" marB="0" anchor="ctr">
                    <a:noFill/>
                  </a:tcPr>
                </a:tc>
                <a:extLst>
                  <a:ext uri="{0D108BD9-81ED-4DB2-BD59-A6C34878D82A}">
                    <a16:rowId xmlns:a16="http://schemas.microsoft.com/office/drawing/2014/main" val="10006"/>
                  </a:ext>
                </a:extLst>
              </a:tr>
              <a:tr h="264583">
                <a:tc>
                  <a:txBody>
                    <a:bodyPr/>
                    <a:lstStyle/>
                    <a:p>
                      <a:pPr algn="ctr" rtl="0" fontAlgn="ctr"/>
                      <a:r>
                        <a:rPr lang="en-US" altLang="zh-CN"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Thread take-up stroke</a:t>
                      </a:r>
                      <a:endParaRPr lang="zh-CN" altLang="en-US"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71mm</a:t>
                      </a:r>
                    </a:p>
                  </a:txBody>
                  <a:tcPr marL="9525" marR="9525" marT="9525" marB="0" anchor="ctr">
                    <a:noFill/>
                  </a:tcPr>
                </a:tc>
                <a:extLst>
                  <a:ext uri="{0D108BD9-81ED-4DB2-BD59-A6C34878D82A}">
                    <a16:rowId xmlns:a16="http://schemas.microsoft.com/office/drawing/2014/main" val="10007"/>
                  </a:ext>
                </a:extLst>
              </a:tr>
              <a:tr h="264583">
                <a:tc>
                  <a:txBody>
                    <a:bodyPr/>
                    <a:lstStyle/>
                    <a:p>
                      <a:pPr algn="ctr" rtl="0" fontAlgn="ctr"/>
                      <a:r>
                        <a:rPr lang="en-US" altLang="zh-CN"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rPr>
                        <a:t>Needle bar stroke</a:t>
                      </a:r>
                      <a:endParaRPr lang="zh-CN" altLang="en-US"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37mm</a:t>
                      </a:r>
                    </a:p>
                  </a:txBody>
                  <a:tcPr marL="9525" marR="9525" marT="9525" marB="0" anchor="ctr">
                    <a:noFill/>
                  </a:tcPr>
                </a:tc>
                <a:extLst>
                  <a:ext uri="{0D108BD9-81ED-4DB2-BD59-A6C34878D82A}">
                    <a16:rowId xmlns:a16="http://schemas.microsoft.com/office/drawing/2014/main" val="10008"/>
                  </a:ext>
                </a:extLst>
              </a:tr>
              <a:tr h="264583">
                <a:tc>
                  <a:txBody>
                    <a:bodyPr/>
                    <a:lstStyle/>
                    <a:p>
                      <a:pPr algn="ctr" rtl="0" font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Volume</a:t>
                      </a:r>
                      <a:endParaRPr lang="zh-CN" altLang="en-US"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720×280×570mm</a:t>
                      </a:r>
                    </a:p>
                  </a:txBody>
                  <a:tcPr marL="9525" marR="9525" marT="9525" marB="0" anchor="ctr">
                    <a:noFill/>
                  </a:tcPr>
                </a:tc>
                <a:extLst>
                  <a:ext uri="{0D108BD9-81ED-4DB2-BD59-A6C34878D82A}">
                    <a16:rowId xmlns:a16="http://schemas.microsoft.com/office/drawing/2014/main" val="10009"/>
                  </a:ext>
                </a:extLst>
              </a:tr>
              <a:tr h="264583">
                <a:tc>
                  <a:txBody>
                    <a:bodyPr/>
                    <a:lstStyle/>
                    <a:p>
                      <a:pPr algn="ctr" rtl="0" fontAlgn="ct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Weight</a:t>
                      </a:r>
                      <a:endParaRPr lang="zh-CN" altLang="en-US" sz="1200" b="0" i="0" u="none" strike="noStrike"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9525" marR="9525" marT="9525"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i="0" u="none" strike="noStrike" kern="1200" baseline="0" dirty="0">
                          <a:solidFill>
                            <a:schemeClr val="bg1"/>
                          </a:solidFill>
                          <a:latin typeface="Times New Roman" panose="02020603050405020304" pitchFamily="18" charset="0"/>
                          <a:ea typeface="+mn-ea"/>
                          <a:cs typeface="Times New Roman" panose="02020603050405020304" pitchFamily="18" charset="0"/>
                        </a:rPr>
                        <a:t>35/42kg</a:t>
                      </a:r>
                    </a:p>
                  </a:txBody>
                  <a:tcPr marL="9525" marR="9525" marT="9525" marB="0" anchor="ctr">
                    <a:noFill/>
                  </a:tcPr>
                </a:tc>
                <a:extLst>
                  <a:ext uri="{0D108BD9-81ED-4DB2-BD59-A6C34878D82A}">
                    <a16:rowId xmlns:a16="http://schemas.microsoft.com/office/drawing/2014/main" val="10010"/>
                  </a:ext>
                </a:extLst>
              </a:tr>
            </a:tbl>
          </a:graphicData>
        </a:graphic>
      </p:graphicFrame>
      <p:pic>
        <p:nvPicPr>
          <p:cNvPr id="4" name="图片 3">
            <a:extLst>
              <a:ext uri="{FF2B5EF4-FFF2-40B4-BE49-F238E27FC236}">
                <a16:creationId xmlns:a16="http://schemas.microsoft.com/office/drawing/2014/main" id="{B8743020-538E-108D-3FE3-055C830D154A}"/>
              </a:ext>
            </a:extLst>
          </p:cNvPr>
          <p:cNvPicPr>
            <a:picLocks noChangeAspect="1"/>
          </p:cNvPicPr>
          <p:nvPr/>
        </p:nvPicPr>
        <p:blipFill>
          <a:blip r:embed="rId3"/>
          <a:stretch>
            <a:fillRect/>
          </a:stretch>
        </p:blipFill>
        <p:spPr>
          <a:xfrm>
            <a:off x="5157364" y="2281436"/>
            <a:ext cx="3240360" cy="19933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custDataLst>
              <p:tags r:id="rId1"/>
            </p:custDataLst>
            <p:extLst>
              <p:ext uri="{D42A27DB-BD31-4B8C-83A1-F6EECF244321}">
                <p14:modId xmlns:p14="http://schemas.microsoft.com/office/powerpoint/2010/main" val="376727112"/>
              </p:ext>
            </p:extLst>
          </p:nvPr>
        </p:nvGraphicFramePr>
        <p:xfrm>
          <a:off x="323527" y="1345332"/>
          <a:ext cx="8496945" cy="1656184"/>
        </p:xfrm>
        <a:graphic>
          <a:graphicData uri="http://schemas.openxmlformats.org/drawingml/2006/table">
            <a:tbl>
              <a:tblPr>
                <a:tableStyleId>{5C22544A-7EE6-4342-B048-85BDC9FD1C3A}</a:tableStyleId>
              </a:tblPr>
              <a:tblGrid>
                <a:gridCol w="1454432">
                  <a:extLst>
                    <a:ext uri="{9D8B030D-6E8A-4147-A177-3AD203B41FA5}">
                      <a16:colId xmlns:a16="http://schemas.microsoft.com/office/drawing/2014/main" val="20000"/>
                    </a:ext>
                  </a:extLst>
                </a:gridCol>
                <a:gridCol w="99384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504056">
                  <a:extLst>
                    <a:ext uri="{9D8B030D-6E8A-4147-A177-3AD203B41FA5}">
                      <a16:colId xmlns:a16="http://schemas.microsoft.com/office/drawing/2014/main" val="20003"/>
                    </a:ext>
                  </a:extLst>
                </a:gridCol>
                <a:gridCol w="875773">
                  <a:extLst>
                    <a:ext uri="{9D8B030D-6E8A-4147-A177-3AD203B41FA5}">
                      <a16:colId xmlns:a16="http://schemas.microsoft.com/office/drawing/2014/main" val="20004"/>
                    </a:ext>
                  </a:extLst>
                </a:gridCol>
                <a:gridCol w="842040">
                  <a:extLst>
                    <a:ext uri="{9D8B030D-6E8A-4147-A177-3AD203B41FA5}">
                      <a16:colId xmlns:a16="http://schemas.microsoft.com/office/drawing/2014/main" val="20005"/>
                    </a:ext>
                  </a:extLst>
                </a:gridCol>
                <a:gridCol w="842040">
                  <a:extLst>
                    <a:ext uri="{9D8B030D-6E8A-4147-A177-3AD203B41FA5}">
                      <a16:colId xmlns:a16="http://schemas.microsoft.com/office/drawing/2014/main" val="20006"/>
                    </a:ext>
                  </a:extLst>
                </a:gridCol>
                <a:gridCol w="1042767">
                  <a:extLst>
                    <a:ext uri="{9D8B030D-6E8A-4147-A177-3AD203B41FA5}">
                      <a16:colId xmlns:a16="http://schemas.microsoft.com/office/drawing/2014/main" val="20008"/>
                    </a:ext>
                  </a:extLst>
                </a:gridCol>
                <a:gridCol w="717861">
                  <a:extLst>
                    <a:ext uri="{9D8B030D-6E8A-4147-A177-3AD203B41FA5}">
                      <a16:colId xmlns:a16="http://schemas.microsoft.com/office/drawing/2014/main" val="20009"/>
                    </a:ext>
                  </a:extLst>
                </a:gridCol>
              </a:tblGrid>
              <a:tr h="666688">
                <a:tc>
                  <a:txBody>
                    <a:bodyPr/>
                    <a:lstStyle/>
                    <a:p>
                      <a:pPr algn="ct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Model </a:t>
                      </a:r>
                      <a:endPar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307" marR="8307" marT="8307" marB="0" anchor="ctr">
                    <a:noFill/>
                  </a:tcPr>
                </a:tc>
                <a:tc>
                  <a:txBody>
                    <a:bodyPr/>
                    <a:lstStyle/>
                    <a:p>
                      <a:pPr marL="0" algn="ctr" defTabSz="914400" rtl="0" eaLnBrk="1" latinLnBrk="0" hangingPunct="1"/>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Application</a:t>
                      </a:r>
                      <a:endPar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307" marR="8307" marT="8307" marB="0" anchor="ctr">
                    <a:noFill/>
                  </a:tcPr>
                </a:tc>
                <a:tc>
                  <a:txBody>
                    <a:bodyPr/>
                    <a:lstStyle/>
                    <a:p>
                      <a:pPr marL="0" algn="ctr" defTabSz="914400" rtl="0" eaLnBrk="1" latinLnBrk="0" hangingPunct="1"/>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Needle</a:t>
                      </a:r>
                      <a:endPar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307" marR="8307" marT="8307" marB="0" anchor="ctr">
                    <a:noFill/>
                  </a:tcPr>
                </a:tc>
                <a:tc>
                  <a:txBody>
                    <a:bodyPr/>
                    <a:lstStyle/>
                    <a:p>
                      <a:pPr marL="0" algn="ctr" defTabSz="914400" rtl="0" eaLnBrk="1" latinLnBrk="0" hangingPunct="1"/>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Thread no.</a:t>
                      </a:r>
                    </a:p>
                  </a:txBody>
                  <a:tcPr marL="8307" marR="8307" marT="8307" marB="0" anchor="ctr">
                    <a:noFill/>
                  </a:tcPr>
                </a:tc>
                <a:tc>
                  <a:txBody>
                    <a:bodyPr/>
                    <a:lstStyle/>
                    <a:p>
                      <a:pPr algn="ct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Needle gauge</a:t>
                      </a:r>
                    </a:p>
                    <a:p>
                      <a:pPr algn="ct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mm</a:t>
                      </a: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p>
                  </a:txBody>
                  <a:tcPr marL="8307" marR="8307" marT="8307" marB="0" anchor="ctr">
                    <a:noFill/>
                  </a:tcPr>
                </a:tc>
                <a:tc>
                  <a:txBody>
                    <a:bodyPr/>
                    <a:lstStyle/>
                    <a:p>
                      <a:pPr algn="ct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Press Footer</a:t>
                      </a:r>
                    </a:p>
                    <a:p>
                      <a:pPr algn="ct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Height (mm)</a:t>
                      </a:r>
                      <a:endParaRPr 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307" marR="8307" marT="8307" marB="0" anchor="ctr">
                    <a:noFill/>
                  </a:tcPr>
                </a:tc>
                <a:tc>
                  <a:txBody>
                    <a:bodyPr/>
                    <a:lstStyle/>
                    <a:p>
                      <a:pPr algn="ct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Max Speed</a:t>
                      </a:r>
                    </a:p>
                    <a:p>
                      <a:pPr algn="ct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r>
                        <a:rPr lang="en-US" altLang="zh-CN" sz="1200" b="1" i="0" u="none" strike="noStrike" kern="1200" dirty="0" err="1">
                          <a:solidFill>
                            <a:schemeClr val="bg1"/>
                          </a:solidFill>
                          <a:effectLst/>
                          <a:latin typeface="Times New Roman" panose="02020603050405020304" pitchFamily="18" charset="0"/>
                          <a:ea typeface="+mj-ea"/>
                          <a:cs typeface="Times New Roman" panose="02020603050405020304" pitchFamily="18" charset="0"/>
                        </a:rPr>
                        <a:t>S.p.m</a:t>
                      </a: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p>
                  </a:txBody>
                  <a:tcPr marL="8307" marR="8307" marT="8307" marB="0" anchor="ctr">
                    <a:noFill/>
                  </a:tcPr>
                </a:tc>
                <a:tc>
                  <a:txBody>
                    <a:bodyPr/>
                    <a:lstStyle/>
                    <a:p>
                      <a:pPr algn="ct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Volume</a:t>
                      </a:r>
                    </a:p>
                    <a:p>
                      <a:pPr algn="ct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mm</a:t>
                      </a: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endParaRPr 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307" marR="8307" marT="8307" marB="0" anchor="ctr">
                    <a:noFill/>
                  </a:tcPr>
                </a:tc>
                <a:tc>
                  <a:txBody>
                    <a:bodyPr/>
                    <a:lstStyle/>
                    <a:p>
                      <a:pPr algn="ct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Weight</a:t>
                      </a:r>
                    </a:p>
                    <a:p>
                      <a:pPr algn="ct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r>
                        <a:rPr lang="en-US" altLang="zh-CN"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kg</a:t>
                      </a:r>
                      <a:r>
                        <a:rPr lang="zh-CN" alt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rPr>
                        <a:t>）</a:t>
                      </a:r>
                      <a:endParaRPr lang="en-US" sz="1200" b="1"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307" marR="8307" marT="8307" marB="0" anchor="ctr">
                    <a:noFill/>
                  </a:tcPr>
                </a:tc>
                <a:extLst>
                  <a:ext uri="{0D108BD9-81ED-4DB2-BD59-A6C34878D82A}">
                    <a16:rowId xmlns:a16="http://schemas.microsoft.com/office/drawing/2014/main" val="10000"/>
                  </a:ext>
                </a:extLst>
              </a:tr>
              <a:tr h="494748">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BRC-6390B</a:t>
                      </a:r>
                      <a:r>
                        <a:rPr lang="en-US" sz="1200" u="none" strike="noStrike" kern="1200" dirty="0">
                          <a:solidFill>
                            <a:schemeClr val="bg1"/>
                          </a:solidFill>
                          <a:effectLst/>
                          <a:latin typeface="+mj-ea"/>
                          <a:ea typeface="+mj-ea"/>
                          <a:cs typeface="+mn-cs"/>
                        </a:rPr>
                        <a:t>-</a:t>
                      </a:r>
                      <a:r>
                        <a:rPr lang="en-US" altLang="zh-CN" sz="1200" u="none" strike="noStrike" kern="1200" dirty="0">
                          <a:solidFill>
                            <a:schemeClr val="bg1"/>
                          </a:solidFill>
                          <a:effectLst/>
                          <a:latin typeface="+mj-ea"/>
                          <a:ea typeface="+mj-ea"/>
                          <a:cs typeface="+mn-cs"/>
                        </a:rPr>
                        <a:t>A-</a:t>
                      </a:r>
                      <a:r>
                        <a:rPr lang="en-US" sz="1200" u="none" strike="noStrike" kern="1200" dirty="0">
                          <a:solidFill>
                            <a:schemeClr val="bg1"/>
                          </a:solidFill>
                          <a:effectLst/>
                          <a:latin typeface="+mj-ea"/>
                          <a:ea typeface="+mj-ea"/>
                          <a:cs typeface="+mn-cs"/>
                        </a:rPr>
                        <a:t>CZ</a:t>
                      </a:r>
                    </a:p>
                  </a:txBody>
                  <a:tcPr marL="8299" marR="8299" marT="8299" marB="0" anchor="ctr">
                    <a:noFill/>
                  </a:tcPr>
                </a:tc>
                <a:tc>
                  <a:txBody>
                    <a:bodyPr/>
                    <a:lstStyle/>
                    <a:p>
                      <a:pPr algn="ctr" rtl="0" fontAlgn="ctr"/>
                      <a:r>
                        <a:rPr lang="en-US" altLang="zh-CN" sz="1200" b="0" i="0" u="none" strike="noStrike" kern="1200" dirty="0">
                          <a:solidFill>
                            <a:schemeClr val="bg1"/>
                          </a:solidFill>
                          <a:effectLst/>
                          <a:latin typeface="Times New Roman" panose="02020603050405020304" pitchFamily="18" charset="0"/>
                          <a:ea typeface="+mj-ea"/>
                          <a:cs typeface="Times New Roman" panose="02020603050405020304" pitchFamily="18" charset="0"/>
                        </a:rPr>
                        <a:t>normal material</a:t>
                      </a:r>
                      <a:endParaRPr lang="zh-CN" altLang="en-US" sz="1200" b="0"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299" marR="8299" marT="8299" marB="0" anchor="ctr">
                    <a:noFill/>
                  </a:tcPr>
                </a:tc>
                <a:tc>
                  <a:txBody>
                    <a:bodyPr/>
                    <a:lstStyle/>
                    <a:p>
                      <a:pPr marL="0" algn="ctr" defTabSz="914400" rtl="0" eaLnBrk="1" fontAlgn="ctr" latinLnBrk="0" hangingPunct="1"/>
                      <a:r>
                        <a:rPr lang="en-US" sz="1200" u="none" strike="noStrike" kern="1200" dirty="0">
                          <a:solidFill>
                            <a:schemeClr val="bg1"/>
                          </a:solidFill>
                          <a:effectLst/>
                          <a:latin typeface="+mj-ea"/>
                          <a:ea typeface="+mj-ea"/>
                          <a:cs typeface="+mn-cs"/>
                        </a:rPr>
                        <a:t>DPx17 20-23#</a:t>
                      </a:r>
                    </a:p>
                  </a:txBody>
                  <a:tcPr marL="8299" marR="8299" marT="8299" marB="0" anchor="ctr">
                    <a:noFill/>
                  </a:tcPr>
                </a:tc>
                <a:tc>
                  <a:txBody>
                    <a:bodyPr/>
                    <a:lstStyle/>
                    <a:p>
                      <a:pPr marL="0" algn="ctr" defTabSz="914400" rtl="0" eaLnBrk="1" fontAlgn="ctr" latinLnBrk="0" hangingPunct="1"/>
                      <a:r>
                        <a:rPr lang="en-US" altLang="zh-CN" sz="1200" u="none" strike="noStrike" kern="1200">
                          <a:solidFill>
                            <a:schemeClr val="bg1"/>
                          </a:solidFill>
                          <a:effectLst/>
                          <a:latin typeface="+mj-ea"/>
                          <a:ea typeface="+mj-ea"/>
                          <a:cs typeface="+mn-cs"/>
                        </a:rPr>
                        <a:t>2</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8</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7-16</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2200</a:t>
                      </a:r>
                    </a:p>
                  </a:txBody>
                  <a:tcPr marL="8299" marR="8299" marT="8299"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u="none" strike="noStrike" kern="1200" dirty="0">
                          <a:solidFill>
                            <a:schemeClr val="bg1"/>
                          </a:solidFill>
                          <a:effectLst/>
                          <a:latin typeface="+mj-ea"/>
                          <a:ea typeface="+mj-ea"/>
                          <a:cs typeface="+mn-cs"/>
                        </a:rPr>
                        <a:t>720×280×570</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sym typeface="+mn-ea"/>
                        </a:rPr>
                        <a:t>35/42</a:t>
                      </a:r>
                    </a:p>
                  </a:txBody>
                  <a:tcPr marL="8299" marR="8299" marT="8299" marB="0" anchor="ctr">
                    <a:noFill/>
                  </a:tcPr>
                </a:tc>
                <a:extLst>
                  <a:ext uri="{0D108BD9-81ED-4DB2-BD59-A6C34878D82A}">
                    <a16:rowId xmlns:a16="http://schemas.microsoft.com/office/drawing/2014/main" val="10001"/>
                  </a:ext>
                </a:extLst>
              </a:tr>
              <a:tr h="494748">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BRC-6390B-A</a:t>
                      </a:r>
                      <a:r>
                        <a:rPr lang="en-US" sz="1200" u="none" strike="noStrike" kern="1200" dirty="0">
                          <a:solidFill>
                            <a:schemeClr val="bg1"/>
                          </a:solidFill>
                          <a:effectLst/>
                          <a:latin typeface="+mj-ea"/>
                          <a:ea typeface="+mj-ea"/>
                          <a:cs typeface="+mn-cs"/>
                        </a:rPr>
                        <a:t>-CZ</a:t>
                      </a:r>
                      <a:r>
                        <a:rPr lang="en-US" sz="1200" u="none" strike="noStrike" kern="1200" dirty="0">
                          <a:solidFill>
                            <a:schemeClr val="bg1"/>
                          </a:solidFill>
                          <a:effectLst/>
                          <a:latin typeface="+mj-ea"/>
                          <a:ea typeface="+mj-ea"/>
                          <a:cs typeface="+mn-cs"/>
                          <a:sym typeface="+mn-ea"/>
                        </a:rPr>
                        <a:t>-12</a:t>
                      </a:r>
                      <a:endParaRPr lang="en-US" sz="1200" u="none" strike="noStrike" kern="1200" dirty="0">
                        <a:solidFill>
                          <a:schemeClr val="bg1"/>
                        </a:solidFill>
                        <a:effectLst/>
                        <a:latin typeface="+mj-ea"/>
                        <a:ea typeface="+mj-ea"/>
                        <a:cs typeface="+mn-cs"/>
                      </a:endParaRPr>
                    </a:p>
                  </a:txBody>
                  <a:tcPr marL="8299" marR="8299" marT="8299" marB="0" anchor="ctr">
                    <a:noFill/>
                  </a:tcPr>
                </a:tc>
                <a:tc>
                  <a:txBody>
                    <a:bodyPr/>
                    <a:lstStyle/>
                    <a:p>
                      <a:pPr marL="0" algn="ctr" defTabSz="914400" rtl="0" eaLnBrk="1" fontAlgn="ctr" latinLnBrk="0" hangingPunct="1"/>
                      <a:r>
                        <a:rPr lang="en-US" altLang="zh-CN" sz="1200" b="0" i="0" u="none" strike="noStrike" kern="1200" dirty="0">
                          <a:solidFill>
                            <a:schemeClr val="bg1"/>
                          </a:solidFill>
                          <a:effectLst/>
                          <a:latin typeface="Times New Roman" panose="02020603050405020304" pitchFamily="18" charset="0"/>
                          <a:ea typeface="+mj-ea"/>
                          <a:cs typeface="Times New Roman" panose="02020603050405020304" pitchFamily="18" charset="0"/>
                        </a:rPr>
                        <a:t>12mm needle length</a:t>
                      </a:r>
                      <a:endParaRPr lang="zh-CN" altLang="en-US" sz="1200" b="0" i="0" u="none" strike="noStrike" kern="1200" dirty="0">
                        <a:solidFill>
                          <a:schemeClr val="bg1"/>
                        </a:solidFill>
                        <a:effectLst/>
                        <a:latin typeface="Times New Roman" panose="02020603050405020304" pitchFamily="18" charset="0"/>
                        <a:ea typeface="+mj-ea"/>
                        <a:cs typeface="Times New Roman" panose="02020603050405020304" pitchFamily="18" charset="0"/>
                      </a:endParaRPr>
                    </a:p>
                  </a:txBody>
                  <a:tcPr marL="8299" marR="8299" marT="8299" marB="0" anchor="ctr">
                    <a:noFill/>
                  </a:tcPr>
                </a:tc>
                <a:tc>
                  <a:txBody>
                    <a:bodyPr/>
                    <a:lstStyle/>
                    <a:p>
                      <a:pPr marL="0" algn="ctr" defTabSz="914400" rtl="0" eaLnBrk="1" fontAlgn="ctr" latinLnBrk="0" hangingPunct="1"/>
                      <a:r>
                        <a:rPr lang="en-US" sz="1200" u="none" strike="noStrike" kern="1200" dirty="0">
                          <a:solidFill>
                            <a:schemeClr val="bg1"/>
                          </a:solidFill>
                          <a:effectLst/>
                          <a:latin typeface="+mj-ea"/>
                          <a:ea typeface="+mj-ea"/>
                          <a:cs typeface="+mn-cs"/>
                        </a:rPr>
                        <a:t>DPx17 22#</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2</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12</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7-16</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rPr>
                        <a:t>2200</a:t>
                      </a:r>
                    </a:p>
                  </a:txBody>
                  <a:tcPr marL="8299" marR="8299" marT="8299"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u="none" strike="noStrike" kern="1200" dirty="0">
                          <a:solidFill>
                            <a:schemeClr val="bg1"/>
                          </a:solidFill>
                          <a:effectLst/>
                          <a:latin typeface="+mj-ea"/>
                          <a:ea typeface="+mj-ea"/>
                          <a:cs typeface="+mn-cs"/>
                        </a:rPr>
                        <a:t>720×280×570</a:t>
                      </a:r>
                    </a:p>
                  </a:txBody>
                  <a:tcPr marL="8299" marR="8299" marT="8299" marB="0" anchor="ctr">
                    <a:noFill/>
                  </a:tcPr>
                </a:tc>
                <a:tc>
                  <a:txBody>
                    <a:bodyPr/>
                    <a:lstStyle/>
                    <a:p>
                      <a:pPr marL="0" algn="ctr" defTabSz="914400" rtl="0" eaLnBrk="1" fontAlgn="ctr" latinLnBrk="0" hangingPunct="1"/>
                      <a:r>
                        <a:rPr lang="en-US" altLang="zh-CN" sz="1200" u="none" strike="noStrike" kern="1200" dirty="0">
                          <a:solidFill>
                            <a:schemeClr val="bg1"/>
                          </a:solidFill>
                          <a:effectLst/>
                          <a:latin typeface="+mj-ea"/>
                          <a:ea typeface="+mj-ea"/>
                          <a:cs typeface="+mn-cs"/>
                          <a:sym typeface="+mn-ea"/>
                        </a:rPr>
                        <a:t>35/42</a:t>
                      </a:r>
                    </a:p>
                  </a:txBody>
                  <a:tcPr marL="8299" marR="8299" marT="8299" marB="0" anchor="ctr">
                    <a:noFill/>
                  </a:tcPr>
                </a:tc>
                <a:extLst>
                  <a:ext uri="{0D108BD9-81ED-4DB2-BD59-A6C34878D82A}">
                    <a16:rowId xmlns:a16="http://schemas.microsoft.com/office/drawing/2014/main" val="10004"/>
                  </a:ext>
                </a:extLst>
              </a:tr>
            </a:tbl>
          </a:graphicData>
        </a:graphic>
      </p:graphicFrame>
      <p:sp>
        <p:nvSpPr>
          <p:cNvPr id="5" name="标题 1">
            <a:extLst>
              <a:ext uri="{FF2B5EF4-FFF2-40B4-BE49-F238E27FC236}">
                <a16:creationId xmlns:a16="http://schemas.microsoft.com/office/drawing/2014/main" id="{A5343C69-94D1-97DA-B2EE-6696B13C08E0}"/>
              </a:ext>
            </a:extLst>
          </p:cNvPr>
          <p:cNvSpPr txBox="1">
            <a:spLocks/>
          </p:cNvSpPr>
          <p:nvPr/>
        </p:nvSpPr>
        <p:spPr>
          <a:xfrm>
            <a:off x="431677" y="265212"/>
            <a:ext cx="8712323" cy="72000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3200" dirty="0">
                <a:latin typeface="Times New Roman" panose="02020603050405020304" charset="0"/>
                <a:cs typeface="Times New Roman" panose="02020603050405020304" charset="0"/>
              </a:rPr>
              <a:t>2.</a:t>
            </a:r>
            <a:r>
              <a:rPr lang="en-US" altLang="zh-CN" sz="3200" dirty="0">
                <a:latin typeface="Times New Roman" panose="02020603050405020304" charset="0"/>
                <a:cs typeface="Times New Roman" panose="02020603050405020304" charset="0"/>
                <a:sym typeface="+mn-ea"/>
              </a:rPr>
              <a:t>Product  description-detail technical parameters</a:t>
            </a:r>
            <a:endParaRPr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8197"/>
          <p:cNvPicPr>
            <a:picLocks noChangeAspect="1" noChangeArrowheads="1"/>
          </p:cNvPicPr>
          <p:nvPr/>
        </p:nvPicPr>
        <p:blipFill>
          <a:blip r:embed="rId2">
            <a:extLst>
              <a:ext uri="{28A0092B-C50C-407E-A947-70E740481C1C}">
                <a14:useLocalDpi xmlns:a14="http://schemas.microsoft.com/office/drawing/2010/main" val="0"/>
              </a:ext>
            </a:extLst>
          </a:blip>
          <a:srcRect l="9569" t="8279" r="9569"/>
          <a:stretch>
            <a:fillRect/>
          </a:stretch>
        </p:blipFill>
        <p:spPr bwMode="auto">
          <a:xfrm>
            <a:off x="664651" y="2618575"/>
            <a:ext cx="1692275"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9" descr="http://i03.c.aliimg.com/img/ibank/2014/061/598/1396895160_201125236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0097" y="2618574"/>
            <a:ext cx="1824037"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 descr="http://p0.qhimg.com/t01f49ba4595e473fc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3538" y="2618573"/>
            <a:ext cx="2159946" cy="2219325"/>
          </a:xfrm>
          <a:prstGeom prst="rect">
            <a:avLst/>
          </a:prstGeom>
          <a:noFill/>
          <a:extLst>
            <a:ext uri="{909E8E84-426E-40DD-AFC4-6F175D3DCCD1}">
              <a14:hiddenFill xmlns:a14="http://schemas.microsoft.com/office/drawing/2010/main">
                <a:solidFill>
                  <a:srgbClr val="FFFFFF"/>
                </a:solidFill>
              </a14:hiddenFill>
            </a:ext>
          </a:extLst>
        </p:spPr>
      </p:pic>
      <p:sp>
        <p:nvSpPr>
          <p:cNvPr id="33" name="文本框 12"/>
          <p:cNvSpPr txBox="1"/>
          <p:nvPr/>
        </p:nvSpPr>
        <p:spPr>
          <a:xfrm>
            <a:off x="7377349" y="2137420"/>
            <a:ext cx="1088760" cy="369332"/>
          </a:xfrm>
          <a:prstGeom prst="rect">
            <a:avLst/>
          </a:prstGeom>
          <a:noFill/>
        </p:spPr>
        <p:txBody>
          <a:bodyPr wrap="none" rtlCol="0">
            <a:spAutoFit/>
          </a:bodyPr>
          <a:lstStyle/>
          <a:p>
            <a:r>
              <a:rPr lang="en-US" altLang="zh-CN" dirty="0">
                <a:solidFill>
                  <a:schemeClr val="bg1"/>
                </a:solidFill>
                <a:latin typeface="Times New Roman" panose="02020603050405020304" charset="0"/>
                <a:ea typeface="+mj-ea"/>
                <a:cs typeface="Times New Roman" panose="02020603050405020304" charset="0"/>
              </a:rPr>
              <a:t>Floor mat</a:t>
            </a:r>
            <a:endParaRPr lang="zh-CN" altLang="en-US" dirty="0">
              <a:solidFill>
                <a:schemeClr val="bg1"/>
              </a:solidFill>
              <a:latin typeface="Times New Roman" panose="02020603050405020304" charset="0"/>
              <a:ea typeface="+mj-ea"/>
              <a:cs typeface="Times New Roman" panose="02020603050405020304" charset="0"/>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00680" y="2618573"/>
            <a:ext cx="1895111" cy="2219325"/>
          </a:xfrm>
          <a:prstGeom prst="rect">
            <a:avLst/>
          </a:prstGeom>
        </p:spPr>
      </p:pic>
      <p:sp>
        <p:nvSpPr>
          <p:cNvPr id="4" name="矩形 3">
            <a:extLst>
              <a:ext uri="{FF2B5EF4-FFF2-40B4-BE49-F238E27FC236}">
                <a16:creationId xmlns:a16="http://schemas.microsoft.com/office/drawing/2014/main" id="{642FF037-464F-0ACC-8E1B-C60C4F4164B1}"/>
              </a:ext>
            </a:extLst>
          </p:cNvPr>
          <p:cNvSpPr/>
          <p:nvPr/>
        </p:nvSpPr>
        <p:spPr>
          <a:xfrm>
            <a:off x="1187624" y="2136388"/>
            <a:ext cx="646331" cy="369332"/>
          </a:xfrm>
          <a:prstGeom prst="rect">
            <a:avLst/>
          </a:prstGeom>
          <a:noFill/>
        </p:spPr>
        <p:txBody>
          <a:bodyPr wrap="square" rtlCol="0">
            <a:spAutoFit/>
          </a:bodyPr>
          <a:lstStyle/>
          <a:p>
            <a:pPr algn="ctr"/>
            <a:r>
              <a:rPr lang="en-US" altLang="zh-CN" dirty="0">
                <a:solidFill>
                  <a:schemeClr val="bg1"/>
                </a:solidFill>
                <a:latin typeface="Times New Roman" panose="02020603050405020304" charset="0"/>
                <a:ea typeface="+mj-ea"/>
                <a:cs typeface="Times New Roman" panose="02020603050405020304" charset="0"/>
              </a:rPr>
              <a:t>Bag</a:t>
            </a:r>
            <a:endParaRPr lang="zh-CN" altLang="en-US" dirty="0">
              <a:solidFill>
                <a:schemeClr val="bg1"/>
              </a:solidFill>
              <a:latin typeface="Times New Roman" panose="02020603050405020304" charset="0"/>
              <a:ea typeface="+mj-ea"/>
              <a:cs typeface="Times New Roman" panose="02020603050405020304" charset="0"/>
            </a:endParaRPr>
          </a:p>
        </p:txBody>
      </p:sp>
      <p:sp>
        <p:nvSpPr>
          <p:cNvPr id="5" name="矩形 4">
            <a:extLst>
              <a:ext uri="{FF2B5EF4-FFF2-40B4-BE49-F238E27FC236}">
                <a16:creationId xmlns:a16="http://schemas.microsoft.com/office/drawing/2014/main" id="{6A50C58C-9350-B5AD-5D59-25E01FC7F326}"/>
              </a:ext>
            </a:extLst>
          </p:cNvPr>
          <p:cNvSpPr/>
          <p:nvPr/>
        </p:nvSpPr>
        <p:spPr>
          <a:xfrm>
            <a:off x="5099551" y="2136388"/>
            <a:ext cx="1345240" cy="369332"/>
          </a:xfrm>
          <a:prstGeom prst="rect">
            <a:avLst/>
          </a:prstGeom>
        </p:spPr>
        <p:txBody>
          <a:bodyPr wrap="none">
            <a:spAutoFit/>
          </a:bodyPr>
          <a:lstStyle/>
          <a:p>
            <a:r>
              <a:rPr lang="en-US" altLang="zh-CN" dirty="0">
                <a:solidFill>
                  <a:schemeClr val="bg1"/>
                </a:solidFill>
                <a:latin typeface="Times New Roman" panose="02020603050405020304" charset="0"/>
                <a:ea typeface="+mj-ea"/>
                <a:cs typeface="Times New Roman" panose="02020603050405020304" charset="0"/>
              </a:rPr>
              <a:t>Swivel chair</a:t>
            </a:r>
            <a:endParaRPr lang="zh-CN" altLang="en-US" dirty="0">
              <a:solidFill>
                <a:schemeClr val="bg1"/>
              </a:solidFill>
              <a:latin typeface="Times New Roman" panose="02020603050405020304" charset="0"/>
              <a:ea typeface="+mj-ea"/>
              <a:cs typeface="Times New Roman" panose="02020603050405020304" charset="0"/>
            </a:endParaRPr>
          </a:p>
        </p:txBody>
      </p:sp>
      <p:sp>
        <p:nvSpPr>
          <p:cNvPr id="6" name="矩形 5">
            <a:extLst>
              <a:ext uri="{FF2B5EF4-FFF2-40B4-BE49-F238E27FC236}">
                <a16:creationId xmlns:a16="http://schemas.microsoft.com/office/drawing/2014/main" id="{A2582AF4-CCF1-BBD0-E463-418EA6E8EB60}"/>
              </a:ext>
            </a:extLst>
          </p:cNvPr>
          <p:cNvSpPr/>
          <p:nvPr/>
        </p:nvSpPr>
        <p:spPr>
          <a:xfrm>
            <a:off x="2856742" y="2182554"/>
            <a:ext cx="1499234" cy="369332"/>
          </a:xfrm>
          <a:prstGeom prst="rect">
            <a:avLst/>
          </a:prstGeom>
          <a:noFill/>
        </p:spPr>
        <p:txBody>
          <a:bodyPr wrap="square" rtlCol="0">
            <a:spAutoFit/>
          </a:bodyPr>
          <a:lstStyle/>
          <a:p>
            <a:r>
              <a:rPr lang="en-US" altLang="zh-CN" dirty="0">
                <a:solidFill>
                  <a:schemeClr val="bg1"/>
                </a:solidFill>
                <a:latin typeface="Times New Roman" panose="02020603050405020304" charset="0"/>
                <a:ea typeface="+mj-ea"/>
                <a:cs typeface="Times New Roman" panose="02020603050405020304" charset="0"/>
              </a:rPr>
              <a:t>Seat cushion</a:t>
            </a:r>
            <a:endParaRPr lang="zh-CN" altLang="en-US" dirty="0">
              <a:solidFill>
                <a:schemeClr val="bg1"/>
              </a:solidFill>
              <a:latin typeface="Times New Roman" panose="02020603050405020304" charset="0"/>
              <a:ea typeface="+mj-ea"/>
              <a:cs typeface="Times New Roman" panose="02020603050405020304" charset="0"/>
            </a:endParaRPr>
          </a:p>
        </p:txBody>
      </p:sp>
      <p:sp>
        <p:nvSpPr>
          <p:cNvPr id="7" name="TextBox 9">
            <a:extLst>
              <a:ext uri="{FF2B5EF4-FFF2-40B4-BE49-F238E27FC236}">
                <a16:creationId xmlns:a16="http://schemas.microsoft.com/office/drawing/2014/main" id="{BA5EC7B6-900A-DF18-BC33-B159B1E8D2B8}"/>
              </a:ext>
            </a:extLst>
          </p:cNvPr>
          <p:cNvSpPr txBox="1"/>
          <p:nvPr/>
        </p:nvSpPr>
        <p:spPr>
          <a:xfrm>
            <a:off x="743616" y="1057300"/>
            <a:ext cx="7944213" cy="923330"/>
          </a:xfrm>
          <a:prstGeom prst="rect">
            <a:avLst/>
          </a:prstGeom>
          <a:noFill/>
        </p:spPr>
        <p:txBody>
          <a:bodyPr wrap="square" rtlCol="0">
            <a:spAutoFit/>
          </a:bodyPr>
          <a:lstStyle/>
          <a:p>
            <a:r>
              <a:rPr lang="en-US" altLang="zh-CN" dirty="0">
                <a:solidFill>
                  <a:schemeClr val="bg1"/>
                </a:solidFill>
                <a:latin typeface="Times New Roman" panose="02020603050405020304" charset="0"/>
                <a:ea typeface="+mj-ea"/>
                <a:cs typeface="Times New Roman" panose="02020603050405020304" charset="0"/>
              </a:rPr>
              <a:t>Suitable for sewing  products such as seat cushions, bags, swivel chairs, floor mats,</a:t>
            </a:r>
          </a:p>
          <a:p>
            <a:r>
              <a:rPr lang="en-US" altLang="zh-CN" dirty="0">
                <a:solidFill>
                  <a:schemeClr val="bg1"/>
                </a:solidFill>
                <a:latin typeface="Times New Roman" panose="02020603050405020304" charset="0"/>
                <a:ea typeface="+mj-ea"/>
                <a:cs typeface="Times New Roman" panose="02020603050405020304" charset="0"/>
              </a:rPr>
              <a:t>home textiles, hats, etc.</a:t>
            </a:r>
          </a:p>
          <a:p>
            <a:r>
              <a:rPr lang="en-US" altLang="zh-CN" dirty="0">
                <a:solidFill>
                  <a:schemeClr val="bg1"/>
                </a:solidFill>
                <a:latin typeface="Times New Roman" panose="02020603050405020304" charset="0"/>
                <a:ea typeface="+mj-ea"/>
                <a:cs typeface="Times New Roman" panose="02020603050405020304" charset="0"/>
              </a:rPr>
              <a:t>Suitable for sewing: leather, canvas, denim, non-woven fabrics, etc.</a:t>
            </a:r>
          </a:p>
        </p:txBody>
      </p:sp>
      <p:sp>
        <p:nvSpPr>
          <p:cNvPr id="10" name="标题 1">
            <a:extLst>
              <a:ext uri="{FF2B5EF4-FFF2-40B4-BE49-F238E27FC236}">
                <a16:creationId xmlns:a16="http://schemas.microsoft.com/office/drawing/2014/main" id="{6B132DB6-CC28-98BB-3BBE-BDCBA8DE45E7}"/>
              </a:ext>
            </a:extLst>
          </p:cNvPr>
          <p:cNvSpPr txBox="1">
            <a:spLocks/>
          </p:cNvSpPr>
          <p:nvPr/>
        </p:nvSpPr>
        <p:spPr>
          <a:xfrm>
            <a:off x="439733" y="337300"/>
            <a:ext cx="8712323" cy="720000"/>
          </a:xfrm>
          <a:prstGeom prst="rect">
            <a:avLst/>
          </a:prstGeom>
        </p:spPr>
        <p:txBody>
          <a:bodyP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3200" dirty="0">
                <a:latin typeface="Times New Roman" panose="02020603050405020304" charset="0"/>
                <a:cs typeface="Times New Roman" panose="02020603050405020304" charset="0"/>
              </a:rPr>
              <a:t>2.</a:t>
            </a:r>
            <a:r>
              <a:rPr lang="en-US" altLang="zh-CN" sz="3200" dirty="0">
                <a:latin typeface="Times New Roman" panose="02020603050405020304" charset="0"/>
                <a:cs typeface="Times New Roman" panose="02020603050405020304" charset="0"/>
                <a:sym typeface="+mn-ea"/>
              </a:rPr>
              <a:t>Product  description-</a:t>
            </a:r>
            <a:r>
              <a:rPr lang="en-US" altLang="zh-CN" sz="3200" dirty="0">
                <a:latin typeface="Times New Roman" panose="02020603050405020304" charset="0"/>
                <a:cs typeface="Times New Roman" panose="02020603050405020304" charset="0"/>
              </a:rPr>
              <a:t>Applicable sewing products</a:t>
            </a:r>
            <a:endParaRPr lang="zh-CN" altLang="en-US" sz="3200" dirty="0">
              <a:latin typeface="Times New Roman" panose="02020603050405020304" charset="0"/>
              <a:cs typeface="Times New Roman" panose="0202060305040502030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表格 13"/>
          <p:cNvGraphicFramePr>
            <a:graphicFrameLocks noGrp="1"/>
          </p:cNvGraphicFramePr>
          <p:nvPr>
            <p:extLst>
              <p:ext uri="{D42A27DB-BD31-4B8C-83A1-F6EECF244321}">
                <p14:modId xmlns:p14="http://schemas.microsoft.com/office/powerpoint/2010/main" val="1232389840"/>
              </p:ext>
            </p:extLst>
          </p:nvPr>
        </p:nvGraphicFramePr>
        <p:xfrm>
          <a:off x="215318" y="625252"/>
          <a:ext cx="8856983" cy="4662920"/>
        </p:xfrm>
        <a:graphic>
          <a:graphicData uri="http://schemas.openxmlformats.org/drawingml/2006/table">
            <a:tbl>
              <a:tblPr>
                <a:tableStyleId>{5C22544A-7EE6-4342-B048-85BDC9FD1C3A}</a:tableStyleId>
              </a:tblPr>
              <a:tblGrid>
                <a:gridCol w="470282">
                  <a:extLst>
                    <a:ext uri="{9D8B030D-6E8A-4147-A177-3AD203B41FA5}">
                      <a16:colId xmlns:a16="http://schemas.microsoft.com/office/drawing/2014/main" val="20000"/>
                    </a:ext>
                  </a:extLst>
                </a:gridCol>
                <a:gridCol w="684976">
                  <a:extLst>
                    <a:ext uri="{9D8B030D-6E8A-4147-A177-3AD203B41FA5}">
                      <a16:colId xmlns:a16="http://schemas.microsoft.com/office/drawing/2014/main" val="20001"/>
                    </a:ext>
                  </a:extLst>
                </a:gridCol>
                <a:gridCol w="1797070">
                  <a:extLst>
                    <a:ext uri="{9D8B030D-6E8A-4147-A177-3AD203B41FA5}">
                      <a16:colId xmlns:a16="http://schemas.microsoft.com/office/drawing/2014/main" val="20002"/>
                    </a:ext>
                  </a:extLst>
                </a:gridCol>
                <a:gridCol w="1368152">
                  <a:extLst>
                    <a:ext uri="{9D8B030D-6E8A-4147-A177-3AD203B41FA5}">
                      <a16:colId xmlns:a16="http://schemas.microsoft.com/office/drawing/2014/main" val="20003"/>
                    </a:ext>
                  </a:extLst>
                </a:gridCol>
                <a:gridCol w="4536503">
                  <a:extLst>
                    <a:ext uri="{9D8B030D-6E8A-4147-A177-3AD203B41FA5}">
                      <a16:colId xmlns:a16="http://schemas.microsoft.com/office/drawing/2014/main" val="20004"/>
                    </a:ext>
                  </a:extLst>
                </a:gridCol>
              </a:tblGrid>
              <a:tr h="226521">
                <a:tc>
                  <a:txBody>
                    <a:bodyPr/>
                    <a:lstStyle/>
                    <a:p>
                      <a:pPr marL="0" algn="ctr" defTabSz="914400" rtl="0" eaLnBrk="1" fontAlgn="ctr" latinLnBrk="0" hangingPunct="1"/>
                      <a:r>
                        <a:rPr lang="en-US" altLang="zh-CN" sz="1200" dirty="0">
                          <a:solidFill>
                            <a:schemeClr val="bg1"/>
                          </a:solidFill>
                          <a:effectLst/>
                          <a:latin typeface="Times New Roman" panose="02020603050405020304" pitchFamily="18" charset="0"/>
                          <a:cs typeface="Times New Roman" panose="02020603050405020304" pitchFamily="18" charset="0"/>
                          <a:sym typeface="+mn-ea"/>
                        </a:rPr>
                        <a:t>No.</a:t>
                      </a:r>
                      <a:endParaRPr lang="zh-CN" altLang="en-US" sz="1200" b="1" u="none" strike="noStrike" kern="1200" dirty="0">
                        <a:solidFill>
                          <a:schemeClr val="bg1"/>
                        </a:solidFill>
                        <a:effectLst/>
                        <a:latin typeface="Times New Roman" panose="02020603050405020304" pitchFamily="18" charset="0"/>
                        <a:ea typeface="微软雅黑" panose="020B0503020204020204" pitchFamily="34" charset="-122"/>
                        <a:cs typeface="Times New Roman" panose="02020603050405020304" pitchFamily="18" charset="0"/>
                      </a:endParaRPr>
                    </a:p>
                  </a:txBody>
                  <a:tcPr marL="6808" marR="6808" marT="6808" marB="0" anchor="ctr">
                    <a:solidFill>
                      <a:srgbClr val="00B0F0"/>
                    </a:solidFill>
                  </a:tcPr>
                </a:tc>
                <a:tc>
                  <a:txBody>
                    <a:bodyPr/>
                    <a:lstStyle/>
                    <a:p>
                      <a:pPr marL="0" algn="ctr" defTabSz="914400" rtl="0" eaLnBrk="1" fontAlgn="ctr" latinLnBrk="0" hangingPunct="1"/>
                      <a:r>
                        <a:rPr lang="en-US" altLang="zh-CN" sz="1200" u="none" strike="noStrike" kern="1200" dirty="0">
                          <a:solidFill>
                            <a:schemeClr val="bg1"/>
                          </a:solidFill>
                          <a:effectLst/>
                          <a:latin typeface="Times New Roman" panose="02020603050405020304" pitchFamily="18" charset="0"/>
                          <a:cs typeface="Times New Roman" panose="02020603050405020304" pitchFamily="18" charset="0"/>
                        </a:rPr>
                        <a:t>Classification</a:t>
                      </a:r>
                    </a:p>
                  </a:txBody>
                  <a:tcPr marL="6808" marR="6808" marT="6808" marB="0" anchor="ctr">
                    <a:solidFill>
                      <a:srgbClr val="00B0F0"/>
                    </a:solidFill>
                  </a:tcPr>
                </a:tc>
                <a:tc>
                  <a:txBody>
                    <a:bodyPr/>
                    <a:lstStyle/>
                    <a:p>
                      <a:pPr marL="0" algn="ctr" defTabSz="914400" rtl="0" eaLnBrk="1" fontAlgn="ctr" latinLnBrk="0" hangingPunct="1"/>
                      <a:r>
                        <a:rPr lang="en-US" altLang="zh-CN" sz="1200" u="none" strike="noStrike" kern="1200" dirty="0">
                          <a:solidFill>
                            <a:schemeClr val="bg1"/>
                          </a:solidFill>
                          <a:effectLst/>
                          <a:latin typeface="Times New Roman" panose="02020603050405020304" pitchFamily="18" charset="0"/>
                          <a:cs typeface="Times New Roman" panose="02020603050405020304" pitchFamily="18" charset="0"/>
                        </a:rPr>
                        <a:t>Selling points</a:t>
                      </a:r>
                    </a:p>
                  </a:txBody>
                  <a:tcPr marL="6808" marR="6808" marT="6808" marB="0" anchor="ctr">
                    <a:solidFill>
                      <a:srgbClr val="00B0F0"/>
                    </a:solidFill>
                  </a:tcPr>
                </a:tc>
                <a:tc>
                  <a:txBody>
                    <a:bodyPr/>
                    <a:lstStyle/>
                    <a:p>
                      <a:pPr marL="0" algn="ctr" defTabSz="914400" rtl="0" eaLnBrk="1" fontAlgn="ctr" latinLnBrk="0" hangingPunct="1"/>
                      <a:r>
                        <a:rPr lang="en-US" altLang="zh-CN" sz="1200" u="none" strike="noStrike" kern="1200" dirty="0">
                          <a:solidFill>
                            <a:schemeClr val="bg1"/>
                          </a:solidFill>
                          <a:effectLst/>
                          <a:latin typeface="Times New Roman" panose="02020603050405020304" pitchFamily="18" charset="0"/>
                          <a:cs typeface="Times New Roman" panose="02020603050405020304" pitchFamily="18" charset="0"/>
                        </a:rPr>
                        <a:t>Features</a:t>
                      </a:r>
                    </a:p>
                  </a:txBody>
                  <a:tcPr marL="6808" marR="6808" marT="6808" marB="0" anchor="ctr">
                    <a:solidFill>
                      <a:srgbClr val="00B0F0"/>
                    </a:solidFill>
                  </a:tcPr>
                </a:tc>
                <a:tc>
                  <a:txBody>
                    <a:bodyPr/>
                    <a:lstStyle/>
                    <a:p>
                      <a:pPr algn="ctr" rtl="0" fontAlgn="ctr"/>
                      <a:r>
                        <a:rPr lang="en-US" altLang="zh-CN" sz="1200" i="0" u="none" strike="noStrike" dirty="0">
                          <a:solidFill>
                            <a:schemeClr val="bg1"/>
                          </a:solidFill>
                          <a:effectLst/>
                          <a:latin typeface="Times New Roman" panose="02020603050405020304" pitchFamily="18" charset="0"/>
                          <a:cs typeface="Times New Roman" panose="02020603050405020304" pitchFamily="18" charset="0"/>
                        </a:rPr>
                        <a:t>Advantages</a:t>
                      </a:r>
                    </a:p>
                  </a:txBody>
                  <a:tcPr marL="6808" marR="6808" marT="6808" marB="0" anchor="ctr">
                    <a:solidFill>
                      <a:srgbClr val="00B0F0"/>
                    </a:solidFill>
                  </a:tcPr>
                </a:tc>
                <a:extLst>
                  <a:ext uri="{0D108BD9-81ED-4DB2-BD59-A6C34878D82A}">
                    <a16:rowId xmlns:a16="http://schemas.microsoft.com/office/drawing/2014/main" val="10000"/>
                  </a:ext>
                </a:extLst>
              </a:tr>
              <a:tr h="567427">
                <a:tc rowSpan="4">
                  <a:txBody>
                    <a:bodyPr/>
                    <a:lstStyle/>
                    <a:p>
                      <a:pPr algn="ctr" rtl="0" fontAlgn="ctr"/>
                      <a:r>
                        <a:rPr lang="en-US" altLang="zh-CN" sz="1200" b="1" u="none" strike="noStrike" dirty="0">
                          <a:solidFill>
                            <a:schemeClr val="bg1"/>
                          </a:solidFill>
                          <a:effectLst/>
                          <a:latin typeface="Times New Roman" panose="02020603050405020304" pitchFamily="18" charset="0"/>
                          <a:ea typeface="+mj-ea"/>
                          <a:cs typeface="Times New Roman" panose="02020603050405020304" pitchFamily="18" charset="0"/>
                        </a:rPr>
                        <a:t>1</a:t>
                      </a:r>
                      <a:endParaRPr lang="en-US" altLang="zh-CN" sz="1200" b="1" i="0" u="none" strike="noStrike" dirty="0">
                        <a:solidFill>
                          <a:schemeClr val="bg1"/>
                        </a:solidFill>
                        <a:effectLst/>
                        <a:latin typeface="Times New Roman" panose="02020603050405020304" pitchFamily="18" charset="0"/>
                        <a:ea typeface="+mj-ea"/>
                        <a:cs typeface="Times New Roman" panose="02020603050405020304" pitchFamily="18" charset="0"/>
                      </a:endParaRPr>
                    </a:p>
                  </a:txBody>
                  <a:tcPr marL="9422" marR="9422" marT="9422" marB="0" anchor="ctr">
                    <a:noFill/>
                  </a:tcPr>
                </a:tc>
                <a:tc rowSpan="4">
                  <a:txBody>
                    <a:bodyPr/>
                    <a:lstStyle/>
                    <a:p>
                      <a:pPr algn="ctr"/>
                      <a:r>
                        <a:rPr lang="en-US" altLang="zh-CN" sz="1200" dirty="0">
                          <a:solidFill>
                            <a:schemeClr val="bg1"/>
                          </a:solidFill>
                          <a:latin typeface="Times New Roman" panose="02020603050405020304" pitchFamily="18" charset="0"/>
                          <a:cs typeface="Times New Roman" panose="02020603050405020304" pitchFamily="18" charset="0"/>
                        </a:rPr>
                        <a:t>Stable and reliable</a:t>
                      </a:r>
                      <a:endParaRPr lang="zh-CN" altLang="en-US" sz="1200" b="1" dirty="0">
                        <a:solidFill>
                          <a:schemeClr val="bg1"/>
                        </a:solidFill>
                        <a:latin typeface="+mj-ea"/>
                        <a:ea typeface="+mj-ea"/>
                      </a:endParaRPr>
                    </a:p>
                  </a:txBody>
                  <a:tcPr marL="9422" marR="9422" marT="9422" marB="0" anchor="ctr">
                    <a:noFill/>
                  </a:tcPr>
                </a:tc>
                <a:tc>
                  <a:txBody>
                    <a:bodyPr/>
                    <a:lstStyle/>
                    <a:p>
                      <a:pPr marL="0" algn="ctr" defTabSz="914400" rtl="0" eaLnBrk="1" latinLnBrk="0" hangingPunct="1">
                        <a:lnSpc>
                          <a:spcPct val="150000"/>
                        </a:lnSpc>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Strong for thick, energy saving and high efficiency </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22" marR="9422" marT="9422" marB="0" anchor="ctr">
                    <a:noFill/>
                  </a:tcPr>
                </a:tc>
                <a:tc>
                  <a:txBody>
                    <a:bodyPr/>
                    <a:lstStyle/>
                    <a:p>
                      <a:pPr marL="0" algn="ctr" defTabSz="914400" rtl="0" eaLnBrk="1" fontAlgn="ctr" latinLnBrk="0" hangingPunct="1">
                        <a:lnSpc>
                          <a:spcPct val="150000"/>
                        </a:lnSpc>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750w power motor</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22" marR="9422" marT="9422" marB="0" anchor="ctr">
                    <a:noFill/>
                  </a:tcPr>
                </a:tc>
                <a:tc>
                  <a:txBody>
                    <a:bodyPr/>
                    <a:lstStyle/>
                    <a:p>
                      <a:pPr eaLnBrk="1" hangingPunct="1">
                        <a:lnSpc>
                          <a:spcPct val="100000"/>
                        </a:lnSpc>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Top and bottom synchronous feeding, super strong feeding ability, while sewing 10 layers of leather also achieve beautiful stitches.</a:t>
                      </a:r>
                    </a:p>
                    <a:p>
                      <a:pPr eaLnBrk="1" hangingPunct="1">
                        <a:lnSpc>
                          <a:spcPct val="100000"/>
                        </a:lnSpc>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The control system of motor and electric control is optimized and improved, and the puncture force is increased by 36%.</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108000" marR="9422" marT="9422" marB="0" anchor="ctr">
                    <a:noFill/>
                  </a:tcPr>
                </a:tc>
                <a:extLst>
                  <a:ext uri="{0D108BD9-81ED-4DB2-BD59-A6C34878D82A}">
                    <a16:rowId xmlns:a16="http://schemas.microsoft.com/office/drawing/2014/main" val="10001"/>
                  </a:ext>
                </a:extLst>
              </a:tr>
              <a:tr h="545917">
                <a:tc vMerge="1">
                  <a:txBody>
                    <a:bodyPr/>
                    <a:lstStyle/>
                    <a:p>
                      <a:pPr algn="ctr" rtl="0" fontAlgn="ctr"/>
                      <a:endParaRPr lang="en-US" altLang="zh-CN" sz="1200" b="0" i="0" u="none" strike="noStrike" dirty="0">
                        <a:solidFill>
                          <a:schemeClr val="bg1"/>
                        </a:solidFill>
                        <a:effectLst/>
                        <a:latin typeface="+mj-ea"/>
                        <a:ea typeface="+mj-ea"/>
                      </a:endParaRPr>
                    </a:p>
                  </a:txBody>
                  <a:tcPr marL="9422" marR="9422" marT="9422" marB="0" anchor="ctr">
                    <a:noFill/>
                  </a:tcPr>
                </a:tc>
                <a:tc vMerge="1">
                  <a:txBody>
                    <a:bodyPr/>
                    <a:lstStyle/>
                    <a:p>
                      <a:pPr algn="ctr"/>
                      <a:endParaRPr lang="zh-CN" altLang="en-US" sz="1200" dirty="0">
                        <a:solidFill>
                          <a:schemeClr val="bg1"/>
                        </a:solidFill>
                        <a:latin typeface="+mj-ea"/>
                        <a:ea typeface="+mj-ea"/>
                      </a:endParaRPr>
                    </a:p>
                  </a:txBody>
                  <a:tcPr marL="9422" marR="9422" marT="9422" marB="0" anchor="ctr">
                    <a:noFill/>
                  </a:tcPr>
                </a:tc>
                <a:tc>
                  <a:txBody>
                    <a:bodyPr/>
                    <a:lstStyle/>
                    <a:p>
                      <a:pPr algn="ctr"/>
                      <a:r>
                        <a:rPr lang="zh-CN" altLang="en-US" sz="1200" b="0" kern="1200" dirty="0">
                          <a:solidFill>
                            <a:schemeClr val="bg1"/>
                          </a:solidFill>
                          <a:latin typeface="Times New Roman" panose="02020603050405020304" pitchFamily="18" charset="0"/>
                          <a:ea typeface="+mn-ea"/>
                          <a:cs typeface="Times New Roman" panose="02020603050405020304" pitchFamily="18" charset="0"/>
                        </a:rPr>
                        <a:t>Seal design, no oil and no </a:t>
                      </a: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worry</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22" marR="9422" marT="9422" marB="0" anchor="ctr">
                    <a:noFill/>
                  </a:tcPr>
                </a:tc>
                <a:tc>
                  <a:txBody>
                    <a:bodyPr/>
                    <a:lstStyle/>
                    <a:p>
                      <a:pPr algn="ctr" rtl="0" fontAlgn="ctr"/>
                      <a:r>
                        <a:rPr lang="zh-CN" altLang="en-US" sz="1200" b="0" kern="1200" dirty="0">
                          <a:solidFill>
                            <a:schemeClr val="bg1"/>
                          </a:solidFill>
                          <a:latin typeface="Times New Roman" panose="02020603050405020304" pitchFamily="18" charset="0"/>
                          <a:ea typeface="+mn-ea"/>
                          <a:cs typeface="Times New Roman" panose="02020603050405020304" pitchFamily="18" charset="0"/>
                        </a:rPr>
                        <a:t>Sealed presser foot lifting shaft, solid grease lubrication</a:t>
                      </a:r>
                    </a:p>
                  </a:txBody>
                  <a:tcPr marL="9422" marR="9422" marT="9422"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zh-CN" altLang="en-US" sz="1200" b="0" kern="1200" dirty="0">
                          <a:solidFill>
                            <a:schemeClr val="bg1"/>
                          </a:solidFill>
                          <a:latin typeface="Times New Roman" panose="02020603050405020304" pitchFamily="18" charset="0"/>
                          <a:ea typeface="+mn-ea"/>
                          <a:cs typeface="Times New Roman" panose="02020603050405020304" pitchFamily="18" charset="0"/>
                        </a:rPr>
                        <a:t>The sealed presser foot lifting shaft is lubricated by imported solid grease to avoid oil greasy troubles.</a:t>
                      </a:r>
                    </a:p>
                  </a:txBody>
                  <a:tcPr marL="108000" marR="9422" marT="9422" marB="0" anchor="ctr">
                    <a:noFill/>
                  </a:tcPr>
                </a:tc>
                <a:extLst>
                  <a:ext uri="{0D108BD9-81ED-4DB2-BD59-A6C34878D82A}">
                    <a16:rowId xmlns:a16="http://schemas.microsoft.com/office/drawing/2014/main" val="10002"/>
                  </a:ext>
                </a:extLst>
              </a:tr>
              <a:tr h="538234">
                <a:tc vMerge="1">
                  <a:txBody>
                    <a:bodyPr/>
                    <a:lstStyle/>
                    <a:p>
                      <a:pPr algn="ctr" rtl="0" fontAlgn="ctr"/>
                      <a:endParaRPr lang="en-US" altLang="zh-CN" sz="1200" b="0" i="0" u="none" strike="noStrike" dirty="0">
                        <a:solidFill>
                          <a:schemeClr val="bg1"/>
                        </a:solidFill>
                        <a:effectLst/>
                        <a:latin typeface="+mj-ea"/>
                        <a:ea typeface="+mj-ea"/>
                      </a:endParaRPr>
                    </a:p>
                  </a:txBody>
                  <a:tcPr marL="9422" marR="9422" marT="9422" marB="0" anchor="ctr">
                    <a:noFill/>
                  </a:tcPr>
                </a:tc>
                <a:tc vMerge="1">
                  <a:txBody>
                    <a:bodyPr/>
                    <a:lstStyle/>
                    <a:p>
                      <a:pPr algn="ctr"/>
                      <a:endParaRPr lang="zh-CN" altLang="en-US" sz="1200" dirty="0">
                        <a:solidFill>
                          <a:schemeClr val="bg1"/>
                        </a:solidFill>
                        <a:latin typeface="+mj-ea"/>
                        <a:ea typeface="+mj-ea"/>
                      </a:endParaRPr>
                    </a:p>
                  </a:txBody>
                  <a:tcPr marL="9422" marR="9422" marT="9422" marB="0" anchor="ctr">
                    <a:noFill/>
                  </a:tcPr>
                </a:tc>
                <a:tc>
                  <a:txBody>
                    <a:bodyPr/>
                    <a:lstStyle/>
                    <a:p>
                      <a:pPr algn="ct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Single shaft drive , stable and fast</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22" marR="9422" marT="9422" marB="0" anchor="ctr">
                    <a:noFill/>
                  </a:tcPr>
                </a:tc>
                <a:tc>
                  <a:txBody>
                    <a:bodyPr/>
                    <a:lstStyle/>
                    <a:p>
                      <a:pPr algn="ctr" rtl="0" fontAlgn="ct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Single shaft drive</a:t>
                      </a:r>
                    </a:p>
                  </a:txBody>
                  <a:tcPr marL="9422" marR="9422" marT="9422" marB="0" anchor="ctr">
                    <a:noFill/>
                  </a:tcPr>
                </a:tc>
                <a:tc>
                  <a:txBody>
                    <a:bodyPr/>
                    <a:lstStyle/>
                    <a:p>
                      <a:pPr algn="l" rtl="0" fontAlgn="ctr"/>
                      <a:r>
                        <a:rPr lang="zh-CN" altLang="en-US" sz="1200" b="0" kern="1200" dirty="0">
                          <a:solidFill>
                            <a:schemeClr val="bg1"/>
                          </a:solidFill>
                          <a:latin typeface="Times New Roman" panose="02020603050405020304" pitchFamily="18" charset="0"/>
                          <a:ea typeface="+mn-ea"/>
                          <a:cs typeface="Times New Roman" panose="02020603050405020304" pitchFamily="18" charset="0"/>
                        </a:rPr>
                        <a:t>Reduce the torque of the whole machine, stable operation, light sewing, more durable, lower noise and vibration</a:t>
                      </a:r>
                    </a:p>
                  </a:txBody>
                  <a:tcPr marL="108000" marR="9422" marT="9422" marB="0" anchor="ctr">
                    <a:noFill/>
                  </a:tcPr>
                </a:tc>
                <a:extLst>
                  <a:ext uri="{0D108BD9-81ED-4DB2-BD59-A6C34878D82A}">
                    <a16:rowId xmlns:a16="http://schemas.microsoft.com/office/drawing/2014/main" val="10003"/>
                  </a:ext>
                </a:extLst>
              </a:tr>
              <a:tr h="232339">
                <a:tc vMerge="1">
                  <a:txBody>
                    <a:bodyPr/>
                    <a:lstStyle/>
                    <a:p>
                      <a:pPr algn="ctr" rtl="0" fontAlgn="ctr"/>
                      <a:endParaRPr lang="en-US" altLang="zh-CN" sz="1200" b="0" i="0" u="none" strike="noStrike" dirty="0">
                        <a:solidFill>
                          <a:schemeClr val="bg1"/>
                        </a:solidFill>
                        <a:effectLst/>
                        <a:latin typeface="+mj-ea"/>
                        <a:ea typeface="+mj-ea"/>
                      </a:endParaRPr>
                    </a:p>
                  </a:txBody>
                  <a:tcPr marL="9422" marR="9422" marT="9422" marB="0" anchor="ctr">
                    <a:noFill/>
                  </a:tcPr>
                </a:tc>
                <a:tc vMerge="1">
                  <a:txBody>
                    <a:bodyPr/>
                    <a:lstStyle/>
                    <a:p>
                      <a:pPr algn="ctr"/>
                      <a:endParaRPr lang="zh-CN" altLang="en-US" sz="1200" dirty="0">
                        <a:solidFill>
                          <a:schemeClr val="bg1"/>
                        </a:solidFill>
                        <a:latin typeface="+mj-ea"/>
                        <a:ea typeface="+mj-ea"/>
                      </a:endParaRPr>
                    </a:p>
                  </a:txBody>
                  <a:tcPr marL="9422" marR="9422" marT="9422" marB="0" anchor="ctr">
                    <a:noFill/>
                  </a:tcPr>
                </a:tc>
                <a:tc>
                  <a:txBody>
                    <a:bodyPr/>
                    <a:lstStyle/>
                    <a:p>
                      <a:pPr algn="ct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Alternating quantity visualization , accurate adjustment </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13" marR="9413" marT="9413"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Visual adjustment of alternating quantity.</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13" marR="9413" marT="9413"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The scale mark is added to the crank. The operator can adjust the alternating quantity gear according to the thickness of the sewing products, making the adjustment more convenient and accurate.</a:t>
                      </a:r>
                    </a:p>
                  </a:txBody>
                  <a:tcPr marL="107904" marR="9413" marT="9413" marB="0" anchor="ctr">
                    <a:noFill/>
                  </a:tcPr>
                </a:tc>
                <a:extLst>
                  <a:ext uri="{0D108BD9-81ED-4DB2-BD59-A6C34878D82A}">
                    <a16:rowId xmlns:a16="http://schemas.microsoft.com/office/drawing/2014/main" val="10004"/>
                  </a:ext>
                </a:extLst>
              </a:tr>
              <a:tr h="707257">
                <a:tc rowSpan="2">
                  <a:txBody>
                    <a:bodyPr/>
                    <a:lstStyle/>
                    <a:p>
                      <a:pPr algn="ctr" rtl="0" fontAlgn="ctr"/>
                      <a:r>
                        <a:rPr lang="en-US" altLang="zh-CN" sz="1200" b="1" i="0" u="none" strike="noStrike" dirty="0">
                          <a:solidFill>
                            <a:schemeClr val="bg1"/>
                          </a:solidFill>
                          <a:effectLst/>
                          <a:latin typeface="Times New Roman" panose="02020603050405020304" pitchFamily="18" charset="0"/>
                          <a:ea typeface="+mj-ea"/>
                          <a:cs typeface="Times New Roman" panose="02020603050405020304" pitchFamily="18" charset="0"/>
                        </a:rPr>
                        <a:t>2</a:t>
                      </a:r>
                    </a:p>
                  </a:txBody>
                  <a:tcPr marL="9422" marR="9422" marT="9422" marB="0" anchor="ctr">
                    <a:noFill/>
                  </a:tcPr>
                </a:tc>
                <a:tc rowSpan="2">
                  <a:txBody>
                    <a:bodyPr/>
                    <a:lstStyle/>
                    <a:p>
                      <a:pPr algn="ctr"/>
                      <a:r>
                        <a:rPr lang="en-US" altLang="zh-CN" sz="1200" dirty="0">
                          <a:solidFill>
                            <a:schemeClr val="bg1"/>
                          </a:solidFill>
                          <a:latin typeface="Times New Roman" panose="02020603050405020304" pitchFamily="18" charset="0"/>
                          <a:cs typeface="Times New Roman" panose="02020603050405020304" pitchFamily="18" charset="0"/>
                        </a:rPr>
                        <a:t>Convenient operation </a:t>
                      </a:r>
                      <a:endParaRPr lang="zh-CN" altLang="en-US" sz="1200" b="1" kern="1200" dirty="0">
                        <a:solidFill>
                          <a:schemeClr val="bg1"/>
                        </a:solidFill>
                        <a:latin typeface="+mj-ea"/>
                        <a:ea typeface="+mj-ea"/>
                        <a:cs typeface="+mn-cs"/>
                      </a:endParaRPr>
                    </a:p>
                  </a:txBody>
                  <a:tcPr marL="9422" marR="9422" marT="9422" marB="0" anchor="ctr">
                    <a:noFill/>
                  </a:tcPr>
                </a:tc>
                <a:tc>
                  <a:txBody>
                    <a:bodyPr/>
                    <a:lstStyle/>
                    <a:p>
                      <a:pPr marL="0" algn="ctr" defTabSz="914400" rtl="0" eaLnBrk="1" latinLnBrk="0" hangingPunct="1"/>
                      <a:r>
                        <a:rPr lang="en-US" altLang="zh-CN" sz="1200" b="0" kern="1200" dirty="0">
                          <a:solidFill>
                            <a:schemeClr val="bg1"/>
                          </a:solidFill>
                          <a:latin typeface="Times New Roman" panose="02020603050405020304" pitchFamily="18" charset="0"/>
                          <a:ea typeface="+mn-ea"/>
                          <a:cs typeface="Times New Roman" panose="02020603050405020304" pitchFamily="18" charset="0"/>
                        </a:rPr>
                        <a:t>Simple panel, easy to learn and use </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22" marR="9422" marT="9422" marB="0" anchor="ctr">
                    <a:noFill/>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One key to reset</a:t>
                      </a:r>
                      <a:r>
                        <a:rPr lang="zh-CN" altLang="en-US" sz="1200" b="0" kern="1200" dirty="0">
                          <a:solidFill>
                            <a:schemeClr val="bg1"/>
                          </a:solidFill>
                          <a:latin typeface="Times New Roman" panose="02020603050405020304" pitchFamily="18" charset="0"/>
                          <a:ea typeface="+mn-ea"/>
                          <a:cs typeface="Times New Roman" panose="02020603050405020304" pitchFamily="18" charset="0"/>
                        </a:rPr>
                        <a:t>，</a:t>
                      </a: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New stop key</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22" marR="9422" marT="9422" marB="0" anchor="ctr">
                    <a:noFill/>
                  </a:tcPr>
                </a:tc>
                <a:tc>
                  <a:txBody>
                    <a:bodyPr/>
                    <a:lstStyle/>
                    <a:p>
                      <a:pPr marL="0" indent="0" algn="l" defTabSz="914400" rtl="0" eaLnBrk="1" latinLnBrk="0" hangingPunct="1">
                        <a:lnSpc>
                          <a:spcPct val="100000"/>
                        </a:lnSpc>
                        <a:buNone/>
                      </a:pPr>
                      <a:r>
                        <a:rPr lang="en-US" altLang="zh-CN" sz="1200" b="0" kern="1200" dirty="0">
                          <a:solidFill>
                            <a:schemeClr val="bg1"/>
                          </a:solidFill>
                          <a:latin typeface="Times New Roman" panose="02020603050405020304" pitchFamily="18" charset="0"/>
                          <a:ea typeface="+mn-ea"/>
                          <a:cs typeface="Times New Roman" panose="02020603050405020304" pitchFamily="18" charset="0"/>
                        </a:rPr>
                        <a:t>New stop key: After pressing the stop key, the machine will stop running, eliminating potential safety hazards caused by incorrect operation when power is on.</a:t>
                      </a:r>
                    </a:p>
                  </a:txBody>
                  <a:tcPr marL="108000" marR="9422" marT="9422" marB="0" anchor="ctr">
                    <a:noFill/>
                  </a:tcPr>
                </a:tc>
                <a:extLst>
                  <a:ext uri="{0D108BD9-81ED-4DB2-BD59-A6C34878D82A}">
                    <a16:rowId xmlns:a16="http://schemas.microsoft.com/office/drawing/2014/main" val="10006"/>
                  </a:ext>
                </a:extLst>
              </a:tr>
              <a:tr h="557332">
                <a:tc vMerge="1">
                  <a:txBody>
                    <a:bodyPr/>
                    <a:lstStyle/>
                    <a:p>
                      <a:pPr algn="ctr" rtl="0" fontAlgn="ctr"/>
                      <a:endParaRPr lang="en-US" altLang="zh-CN" sz="1200" b="0" i="0" u="none" strike="noStrike" dirty="0">
                        <a:solidFill>
                          <a:schemeClr val="bg1"/>
                        </a:solidFill>
                        <a:effectLst/>
                        <a:latin typeface="+mj-ea"/>
                        <a:ea typeface="+mj-ea"/>
                      </a:endParaRPr>
                    </a:p>
                  </a:txBody>
                  <a:tcPr marL="9422" marR="9422" marT="9422" marB="0" anchor="ctr">
                    <a:noFill/>
                  </a:tcPr>
                </a:tc>
                <a:tc vMerge="1">
                  <a:txBody>
                    <a:bodyPr/>
                    <a:lstStyle/>
                    <a:p>
                      <a:pPr algn="ctr"/>
                      <a:endParaRPr lang="zh-CN" altLang="en-US" sz="1200" kern="1200" dirty="0">
                        <a:solidFill>
                          <a:schemeClr val="bg1"/>
                        </a:solidFill>
                        <a:latin typeface="+mj-ea"/>
                        <a:ea typeface="+mj-ea"/>
                        <a:cs typeface="+mn-cs"/>
                      </a:endParaRPr>
                    </a:p>
                  </a:txBody>
                  <a:tcPr marL="9422" marR="9422" marT="9422" marB="0" anchor="ctr">
                    <a:noFill/>
                  </a:tcPr>
                </a:tc>
                <a:tc>
                  <a:txBody>
                    <a:bodyPr/>
                    <a:lstStyle/>
                    <a:p>
                      <a:pPr marL="0" algn="ctr" defTabSz="914400" rtl="0" eaLnBrk="1" latinLnBrk="0" hangingPunct="1"/>
                      <a:r>
                        <a:rPr lang="en-US" altLang="zh-CN" sz="1200" b="0" kern="1200" dirty="0">
                          <a:solidFill>
                            <a:schemeClr val="bg1"/>
                          </a:solidFill>
                          <a:latin typeface="Times New Roman" panose="02020603050405020304" pitchFamily="18" charset="0"/>
                          <a:ea typeface="+mn-ea"/>
                          <a:cs typeface="Times New Roman" panose="02020603050405020304" pitchFamily="18" charset="0"/>
                          <a:sym typeface="+mn-ea"/>
                        </a:rPr>
                        <a:t>Integrated design , simple and easy for use </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13" marR="9413" marT="9413" marB="0" anchor="ctr">
                    <a:noFill/>
                  </a:tcPr>
                </a:tc>
                <a:tc>
                  <a:txBody>
                    <a:bodyPr/>
                    <a:lstStyle/>
                    <a:p>
                      <a:pPr marL="0" algn="ctr" defTabSz="914400" rtl="0" eaLnBrk="1" fontAlgn="ctr" latinLnBrk="0" hangingPunct="1"/>
                      <a:r>
                        <a:rPr lang="en-US" altLang="zh-CN" sz="1200" b="0" kern="1200" dirty="0">
                          <a:solidFill>
                            <a:schemeClr val="bg1"/>
                          </a:solidFill>
                          <a:latin typeface="Times New Roman" panose="02020603050405020304" pitchFamily="18" charset="0"/>
                          <a:ea typeface="+mn-ea"/>
                          <a:cs typeface="Times New Roman" panose="02020603050405020304" pitchFamily="18" charset="0"/>
                          <a:sym typeface="+mn-ea"/>
                        </a:rPr>
                        <a:t>Integrated design</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9413" marR="9413" marT="9413" marB="0" anchor="c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defRPr/>
                      </a:pPr>
                      <a:r>
                        <a:rPr lang="en-US" altLang="zh-CN" sz="1200" b="0" kern="1200" dirty="0">
                          <a:solidFill>
                            <a:schemeClr val="bg1"/>
                          </a:solidFill>
                          <a:latin typeface="Times New Roman" panose="02020603050405020304" pitchFamily="18" charset="0"/>
                          <a:ea typeface="+mn-ea"/>
                          <a:cs typeface="Times New Roman" panose="02020603050405020304" pitchFamily="18" charset="0"/>
                          <a:sym typeface="+mn-ea"/>
                        </a:rPr>
                        <a:t>Electromechanical integration, stable and reliable, plug and play, convenient and convenient.</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107904" marR="9413" marT="9413" marB="0" anchor="ctr">
                    <a:noFill/>
                  </a:tcPr>
                </a:tc>
                <a:extLst>
                  <a:ext uri="{0D108BD9-81ED-4DB2-BD59-A6C34878D82A}">
                    <a16:rowId xmlns:a16="http://schemas.microsoft.com/office/drawing/2014/main" val="10007"/>
                  </a:ext>
                </a:extLst>
              </a:tr>
              <a:tr h="630472">
                <a:tc>
                  <a:txBody>
                    <a:bodyPr/>
                    <a:lstStyle/>
                    <a:p>
                      <a:pPr algn="ctr" rtl="0" fontAlgn="ctr"/>
                      <a:r>
                        <a:rPr lang="en-US" altLang="zh-CN" sz="1200" b="1" i="0" u="none" strike="noStrike" dirty="0">
                          <a:solidFill>
                            <a:schemeClr val="bg1"/>
                          </a:solidFill>
                          <a:effectLst/>
                          <a:latin typeface="Times New Roman" panose="02020603050405020304" pitchFamily="18" charset="0"/>
                          <a:ea typeface="+mj-ea"/>
                          <a:cs typeface="Times New Roman" panose="02020603050405020304" pitchFamily="18" charset="0"/>
                        </a:rPr>
                        <a:t>3</a:t>
                      </a:r>
                    </a:p>
                  </a:txBody>
                  <a:tcPr marL="9422" marR="9422" marT="9422" marB="0" anchor="ctr">
                    <a:noFill/>
                  </a:tcPr>
                </a:tc>
                <a:tc>
                  <a:txBody>
                    <a:bodyPr/>
                    <a:lstStyle/>
                    <a:p>
                      <a:pPr algn="ctr"/>
                      <a:r>
                        <a:rPr lang="en-US" altLang="zh-CN" sz="1200" dirty="0">
                          <a:solidFill>
                            <a:schemeClr val="bg1"/>
                          </a:solidFill>
                          <a:latin typeface="Times New Roman" panose="02020603050405020304" charset="0"/>
                          <a:ea typeface="微软雅黑" panose="020B0503020204020204" pitchFamily="34" charset="-122"/>
                          <a:cs typeface="Times New Roman" panose="02020603050405020304" charset="0"/>
                        </a:rPr>
                        <a:t>Improved performance </a:t>
                      </a:r>
                      <a:endParaRPr lang="zh-CN" altLang="en-US" sz="1200" b="1" kern="1200" dirty="0">
                        <a:solidFill>
                          <a:schemeClr val="bg1"/>
                        </a:solidFill>
                        <a:latin typeface="+mj-ea"/>
                        <a:ea typeface="+mj-ea"/>
                        <a:cs typeface="+mn-cs"/>
                      </a:endParaRPr>
                    </a:p>
                  </a:txBody>
                  <a:tcPr marL="9422" marR="9422" marT="9422" marB="0" anchor="ctr">
                    <a:noFill/>
                  </a:tcPr>
                </a:tc>
                <a:tc>
                  <a:txBody>
                    <a:bodyPr/>
                    <a:lstStyle/>
                    <a:p>
                      <a:pPr algn="ctr">
                        <a:buNone/>
                      </a:pPr>
                      <a:r>
                        <a:rPr lang="en-US" altLang="zh-CN" sz="1200" dirty="0">
                          <a:solidFill>
                            <a:schemeClr val="bg1"/>
                          </a:solidFill>
                          <a:latin typeface="Times New Roman" panose="02020603050405020304" charset="0"/>
                          <a:ea typeface="微软雅黑" panose="020B0503020204020204" pitchFamily="34" charset="-122"/>
                          <a:cs typeface="Times New Roman" panose="02020603050405020304" charset="0"/>
                        </a:rPr>
                        <a:t>Improved performance, more reliable</a:t>
                      </a:r>
                      <a:endParaRPr lang="zh-CN" altLang="en-US" sz="1200" b="1" i="0" u="none" strike="noStrike" kern="1200" dirty="0">
                        <a:solidFill>
                          <a:schemeClr val="bg1"/>
                        </a:solidFill>
                        <a:effectLst/>
                        <a:latin typeface="+mj-ea"/>
                        <a:ea typeface="+mj-ea"/>
                        <a:cs typeface="+mn-cs"/>
                      </a:endParaRPr>
                    </a:p>
                  </a:txBody>
                  <a:tcPr marL="91354" marR="91354" marT="45686" marB="45686" anchor="ctr">
                    <a:noFill/>
                  </a:tcPr>
                </a:tc>
                <a:tc>
                  <a:txBody>
                    <a:bodyPr/>
                    <a:lstStyle/>
                    <a:p>
                      <a:pPr marL="0" marR="0" lvl="0" indent="0" algn="ctr" defTabSz="914400" rtl="0" eaLnBrk="1" latinLnBrk="0" hangingPunct="1">
                        <a:spcBef>
                          <a:spcPts val="0"/>
                        </a:spcBef>
                        <a:spcAft>
                          <a:spcPts val="0"/>
                        </a:spcAft>
                        <a:buClrTx/>
                        <a:buSzTx/>
                        <a:buFontTx/>
                        <a:buNone/>
                        <a:defRPr/>
                      </a:pPr>
                      <a:r>
                        <a:rPr lang="en-US" altLang="zh-CN" sz="1200" dirty="0">
                          <a:solidFill>
                            <a:schemeClr val="bg1"/>
                          </a:solidFill>
                          <a:latin typeface="Times New Roman" panose="02020603050405020304" charset="0"/>
                          <a:ea typeface="微软雅黑" panose="020B0503020204020204" pitchFamily="34" charset="-122"/>
                          <a:cs typeface="Times New Roman" panose="02020603050405020304" charset="0"/>
                        </a:rPr>
                        <a:t>Improved performance </a:t>
                      </a:r>
                      <a:endParaRPr lang="zh-CN" altLang="en-US" sz="1200" b="1" i="0" u="none" strike="noStrike" kern="1200" dirty="0">
                        <a:solidFill>
                          <a:schemeClr val="bg1"/>
                        </a:solidFill>
                        <a:effectLst/>
                        <a:latin typeface="+mj-ea"/>
                        <a:ea typeface="+mj-ea"/>
                        <a:cs typeface="+mn-cs"/>
                      </a:endParaRPr>
                    </a:p>
                  </a:txBody>
                  <a:tcPr marL="0" marR="0" marT="0" marB="0" anchor="ctr">
                    <a:noFill/>
                  </a:tcPr>
                </a:tc>
                <a:tc>
                  <a:txBody>
                    <a:bodyPr/>
                    <a:lstStyle/>
                    <a:p>
                      <a:pPr>
                        <a:lnSpc>
                          <a:spcPct val="100000"/>
                        </a:lnSpc>
                      </a:pPr>
                      <a:r>
                        <a:rPr lang="en-US" altLang="zh-CN" sz="1200" b="0" kern="1200" dirty="0">
                          <a:solidFill>
                            <a:schemeClr val="bg1"/>
                          </a:solidFill>
                          <a:latin typeface="Times New Roman" panose="02020603050405020304" pitchFamily="18" charset="0"/>
                          <a:ea typeface="+mn-ea"/>
                          <a:cs typeface="Times New Roman" panose="02020603050405020304" pitchFamily="18" charset="0"/>
                          <a:sym typeface="+mn-ea"/>
                        </a:rPr>
                        <a:t>   Noise, torque, vibration and other all-round quality objectives are   </a:t>
                      </a:r>
                    </a:p>
                    <a:p>
                      <a:pPr>
                        <a:lnSpc>
                          <a:spcPct val="100000"/>
                        </a:lnSpc>
                      </a:pPr>
                      <a:r>
                        <a:rPr lang="en-US" altLang="zh-CN" sz="1200" b="0" kern="1200" dirty="0">
                          <a:solidFill>
                            <a:schemeClr val="bg1"/>
                          </a:solidFill>
                          <a:latin typeface="Times New Roman" panose="02020603050405020304" pitchFamily="18" charset="0"/>
                          <a:ea typeface="+mn-ea"/>
                          <a:cs typeface="Times New Roman" panose="02020603050405020304" pitchFamily="18" charset="0"/>
                          <a:sym typeface="+mn-ea"/>
                        </a:rPr>
                        <a:t>   further optimized to ensure reliable quality and improve the operator’s </a:t>
                      </a:r>
                    </a:p>
                    <a:p>
                      <a:pPr>
                        <a:lnSpc>
                          <a:spcPct val="100000"/>
                        </a:lnSpc>
                      </a:pPr>
                      <a:r>
                        <a:rPr lang="en-US" altLang="zh-CN" sz="1200" b="0" kern="1200" dirty="0">
                          <a:solidFill>
                            <a:schemeClr val="bg1"/>
                          </a:solidFill>
                          <a:latin typeface="Times New Roman" panose="02020603050405020304" pitchFamily="18" charset="0"/>
                          <a:ea typeface="+mn-ea"/>
                          <a:cs typeface="Times New Roman" panose="02020603050405020304" pitchFamily="18" charset="0"/>
                          <a:sym typeface="+mn-ea"/>
                        </a:rPr>
                        <a:t>   sense of experience.</a:t>
                      </a:r>
                      <a:endParaRPr lang="zh-CN" altLang="en-US" sz="1200" b="0" kern="1200" dirty="0">
                        <a:solidFill>
                          <a:schemeClr val="bg1"/>
                        </a:solidFill>
                        <a:latin typeface="Times New Roman" panose="02020603050405020304" pitchFamily="18" charset="0"/>
                        <a:ea typeface="+mn-ea"/>
                        <a:cs typeface="Times New Roman" panose="02020603050405020304" pitchFamily="18" charset="0"/>
                      </a:endParaRPr>
                    </a:p>
                  </a:txBody>
                  <a:tcPr marL="0" marR="0" marT="0" marB="0" anchor="ctr">
                    <a:noFill/>
                  </a:tcPr>
                </a:tc>
                <a:extLst>
                  <a:ext uri="{0D108BD9-81ED-4DB2-BD59-A6C34878D82A}">
                    <a16:rowId xmlns:a16="http://schemas.microsoft.com/office/drawing/2014/main" val="283090910"/>
                  </a:ext>
                </a:extLst>
              </a:tr>
            </a:tbl>
          </a:graphicData>
        </a:graphic>
      </p:graphicFrame>
      <p:sp>
        <p:nvSpPr>
          <p:cNvPr id="5" name="标题 1">
            <a:extLst>
              <a:ext uri="{FF2B5EF4-FFF2-40B4-BE49-F238E27FC236}">
                <a16:creationId xmlns:a16="http://schemas.microsoft.com/office/drawing/2014/main" id="{322EBE64-87B1-1945-38D2-995AEF3117B2}"/>
              </a:ext>
            </a:extLst>
          </p:cNvPr>
          <p:cNvSpPr>
            <a:spLocks noGrp="1"/>
          </p:cNvSpPr>
          <p:nvPr>
            <p:ph type="title"/>
          </p:nvPr>
        </p:nvSpPr>
        <p:spPr>
          <a:xfrm>
            <a:off x="611560" y="-94748"/>
            <a:ext cx="8064500" cy="720000"/>
          </a:xfrm>
        </p:spPr>
        <p:txBody>
          <a:bodyPr anchor="ctr"/>
          <a:lstStyle/>
          <a:p>
            <a:pPr>
              <a:lnSpc>
                <a:spcPct val="150000"/>
              </a:lnSpc>
            </a:pPr>
            <a:r>
              <a:rPr lang="en-US" altLang="zh-CN" sz="2800" dirty="0">
                <a:latin typeface="Times New Roman" panose="02020603050405020304" charset="0"/>
                <a:ea typeface="微软雅黑" panose="020B0503020204020204" pitchFamily="34" charset="-122"/>
                <a:cs typeface="Times New Roman" panose="02020603050405020304" charset="0"/>
              </a:rPr>
              <a:t>3.Product selling point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94778" y="286668"/>
            <a:ext cx="8459788" cy="720000"/>
          </a:xfrm>
        </p:spPr>
        <p:txBody>
          <a:bodyPr anchor="ctr">
            <a:normAutofit fontScale="90000"/>
          </a:bodyPr>
          <a:lstStyle/>
          <a:p>
            <a:r>
              <a:rPr lang="en-US" altLang="zh-CN" sz="2800" dirty="0">
                <a:latin typeface="Times New Roman" panose="02020603050405020304" pitchFamily="18" charset="0"/>
                <a:cs typeface="Times New Roman" panose="02020603050405020304" pitchFamily="18" charset="0"/>
              </a:rPr>
              <a:t>3.Stable and reliable - Strong for thick, energy saving and high efficiency </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1/4</a:t>
            </a:r>
            <a:r>
              <a:rPr lang="zh-CN" altLang="en-US" sz="2800" dirty="0">
                <a:latin typeface="Times New Roman" panose="02020603050405020304" pitchFamily="18" charset="0"/>
                <a:cs typeface="Times New Roman" panose="02020603050405020304" pitchFamily="18" charset="0"/>
              </a:rPr>
              <a:t>）</a:t>
            </a:r>
          </a:p>
        </p:txBody>
      </p:sp>
      <p:sp>
        <p:nvSpPr>
          <p:cNvPr id="13" name="Text Box 16"/>
          <p:cNvSpPr txBox="1">
            <a:spLocks noChangeArrowheads="1"/>
          </p:cNvSpPr>
          <p:nvPr/>
        </p:nvSpPr>
        <p:spPr bwMode="auto">
          <a:xfrm>
            <a:off x="684212" y="1178282"/>
            <a:ext cx="8280920" cy="15261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ea typeface="宋体" panose="02010600030101010101" pitchFamily="2" charset="-122"/>
              </a:defRPr>
            </a:lvl1pPr>
            <a:lvl2pPr marL="742950" indent="-285750" eaLnBrk="0" hangingPunct="0">
              <a:defRPr sz="1600" b="1">
                <a:solidFill>
                  <a:schemeClr val="bg1"/>
                </a:solidFill>
                <a:latin typeface="Arial" panose="020B0604020202020204" pitchFamily="34" charset="0"/>
                <a:ea typeface="宋体" panose="02010600030101010101" pitchFamily="2" charset="-122"/>
              </a:defRPr>
            </a:lvl2pPr>
            <a:lvl3pPr marL="1143000" indent="-228600" eaLnBrk="0" hangingPunct="0">
              <a:defRPr sz="1600" b="1">
                <a:solidFill>
                  <a:schemeClr val="bg1"/>
                </a:solidFill>
                <a:latin typeface="Arial" panose="020B0604020202020204" pitchFamily="34" charset="0"/>
                <a:ea typeface="宋体" panose="02010600030101010101" pitchFamily="2" charset="-122"/>
              </a:defRPr>
            </a:lvl3pPr>
            <a:lvl4pPr marL="1600200" indent="-228600" eaLnBrk="0" hangingPunct="0">
              <a:defRPr sz="1600" b="1">
                <a:solidFill>
                  <a:schemeClr val="bg1"/>
                </a:solidFill>
                <a:latin typeface="Arial" panose="020B0604020202020204" pitchFamily="34" charset="0"/>
                <a:ea typeface="宋体" panose="02010600030101010101" pitchFamily="2" charset="-122"/>
              </a:defRPr>
            </a:lvl4pPr>
            <a:lvl5pPr marL="2057400" indent="-228600" eaLnBrk="0" hangingPunct="0">
              <a:defRPr sz="1600" b="1">
                <a:solidFill>
                  <a:schemeClr val="bg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9pPr>
          </a:lstStyle>
          <a:p>
            <a:pPr eaLnBrk="1" hangingPunct="1">
              <a:lnSpc>
                <a:spcPct val="150000"/>
              </a:lnSpc>
            </a:pPr>
            <a:r>
              <a:rPr lang="en-US" altLang="zh-CN" sz="1600" b="0" dirty="0">
                <a:solidFill>
                  <a:schemeClr val="bg1"/>
                </a:solidFill>
                <a:latin typeface="Times New Roman" panose="02020603050405020304" pitchFamily="18" charset="0"/>
                <a:ea typeface="+mj-ea"/>
                <a:cs typeface="Times New Roman" panose="02020603050405020304" pitchFamily="18" charset="0"/>
              </a:rPr>
              <a:t>Top and bottom synchronous feeding, 750w power motor, super strong feeding ability, while sewing 10 layers of leather also achieve beautiful stitches.</a:t>
            </a:r>
          </a:p>
          <a:p>
            <a:pPr eaLnBrk="1" hangingPunct="1">
              <a:lnSpc>
                <a:spcPct val="150000"/>
              </a:lnSpc>
            </a:pPr>
            <a:r>
              <a:rPr lang="en-US" altLang="zh-CN" b="0" dirty="0">
                <a:latin typeface="Times New Roman" panose="02020603050405020304" pitchFamily="18" charset="0"/>
                <a:ea typeface="+mj-ea"/>
                <a:cs typeface="Times New Roman" panose="02020603050405020304" pitchFamily="18" charset="0"/>
              </a:rPr>
              <a:t>The control system of motor and electric control is optimized and improved, and the puncture force is increased by 36%.</a:t>
            </a:r>
            <a:endParaRPr lang="zh-CN" altLang="en-US" b="0" dirty="0">
              <a:latin typeface="Times New Roman" panose="02020603050405020304" pitchFamily="18" charset="0"/>
              <a:ea typeface="+mj-ea"/>
              <a:cs typeface="Times New Roman" panose="02020603050405020304" pitchFamily="18" charset="0"/>
            </a:endParaRPr>
          </a:p>
        </p:txBody>
      </p:sp>
      <p:pic>
        <p:nvPicPr>
          <p:cNvPr id="3" name="图片 2">
            <a:extLst>
              <a:ext uri="{FF2B5EF4-FFF2-40B4-BE49-F238E27FC236}">
                <a16:creationId xmlns:a16="http://schemas.microsoft.com/office/drawing/2014/main" id="{C69C57A5-9679-D725-FF30-988D9F163C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7784" y="2841090"/>
            <a:ext cx="3635896" cy="20412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a:extLst>
              <a:ext uri="{FF2B5EF4-FFF2-40B4-BE49-F238E27FC236}">
                <a16:creationId xmlns:a16="http://schemas.microsoft.com/office/drawing/2014/main" id="{7975872D-909E-63E0-BB10-E28E90E70E2C}"/>
              </a:ext>
            </a:extLst>
          </p:cNvPr>
          <p:cNvSpPr txBox="1">
            <a:spLocks/>
          </p:cNvSpPr>
          <p:nvPr/>
        </p:nvSpPr>
        <p:spPr>
          <a:xfrm>
            <a:off x="593304" y="258893"/>
            <a:ext cx="9073008" cy="720000"/>
          </a:xfrm>
          <a:prstGeom prst="rect">
            <a:avLst/>
          </a:prstGeom>
        </p:spPr>
        <p:txBody>
          <a:bodyPr anchor="ctr"/>
          <a:lstStyle>
            <a:lvl1pPr algn="l" defTabSz="914400" rtl="0" eaLnBrk="1" latinLnBrk="0" hangingPunct="1">
              <a:spcBef>
                <a:spcPct val="0"/>
              </a:spcBef>
              <a:buNone/>
              <a:defRPr sz="3000" b="0" kern="1200" baseline="0">
                <a:solidFill>
                  <a:schemeClr val="bg1"/>
                </a:solidFill>
                <a:latin typeface="+mj-ea"/>
                <a:ea typeface="+mj-ea"/>
                <a:cs typeface="+mj-cs"/>
              </a:defRPr>
            </a:lvl1pPr>
          </a:lstStyle>
          <a:p>
            <a:r>
              <a:rPr lang="en-US" altLang="zh-CN" sz="2800" dirty="0">
                <a:latin typeface="Times New Roman" panose="02020603050405020304" pitchFamily="18" charset="0"/>
                <a:cs typeface="Times New Roman" panose="02020603050405020304" pitchFamily="18" charset="0"/>
              </a:rPr>
              <a:t>3.Stable and reliable - Sealed design, no oil and no worry</a:t>
            </a:r>
            <a:r>
              <a:rPr lang="zh-CN" altLang="en-US" sz="2800" dirty="0">
                <a:latin typeface="Times New Roman" panose="02020603050405020304" pitchFamily="18" charset="0"/>
                <a:cs typeface="Times New Roman" panose="02020603050405020304" pitchFamily="18" charset="0"/>
              </a:rPr>
              <a:t>（</a:t>
            </a:r>
            <a:r>
              <a:rPr lang="en-US" altLang="zh-CN" sz="2800" dirty="0">
                <a:latin typeface="Times New Roman" panose="02020603050405020304" pitchFamily="18" charset="0"/>
                <a:cs typeface="Times New Roman" panose="02020603050405020304" pitchFamily="18" charset="0"/>
              </a:rPr>
              <a:t>2/4</a:t>
            </a:r>
            <a:r>
              <a:rPr lang="zh-CN" altLang="en-US" sz="2800" dirty="0">
                <a:latin typeface="Times New Roman" panose="02020603050405020304" pitchFamily="18" charset="0"/>
                <a:cs typeface="Times New Roman" panose="02020603050405020304" pitchFamily="18" charset="0"/>
              </a:rPr>
              <a:t>）</a:t>
            </a:r>
          </a:p>
        </p:txBody>
      </p:sp>
      <p:sp>
        <p:nvSpPr>
          <p:cNvPr id="5" name="Text Box 16">
            <a:extLst>
              <a:ext uri="{FF2B5EF4-FFF2-40B4-BE49-F238E27FC236}">
                <a16:creationId xmlns:a16="http://schemas.microsoft.com/office/drawing/2014/main" id="{21419B90-DF40-FBE3-D83E-8CA12C7BF851}"/>
              </a:ext>
            </a:extLst>
          </p:cNvPr>
          <p:cNvSpPr txBox="1">
            <a:spLocks noChangeArrowheads="1"/>
          </p:cNvSpPr>
          <p:nvPr/>
        </p:nvSpPr>
        <p:spPr bwMode="auto">
          <a:xfrm>
            <a:off x="684212" y="1178282"/>
            <a:ext cx="8280920" cy="115685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eaLnBrk="0" hangingPunct="0">
              <a:defRPr sz="1600" b="1">
                <a:solidFill>
                  <a:schemeClr val="bg1"/>
                </a:solidFill>
                <a:latin typeface="Arial" panose="020B0604020202020204" pitchFamily="34" charset="0"/>
                <a:ea typeface="宋体" panose="02010600030101010101" pitchFamily="2" charset="-122"/>
              </a:defRPr>
            </a:lvl1pPr>
            <a:lvl2pPr marL="742950" indent="-285750" eaLnBrk="0" hangingPunct="0">
              <a:defRPr sz="1600" b="1">
                <a:solidFill>
                  <a:schemeClr val="bg1"/>
                </a:solidFill>
                <a:latin typeface="Arial" panose="020B0604020202020204" pitchFamily="34" charset="0"/>
                <a:ea typeface="宋体" panose="02010600030101010101" pitchFamily="2" charset="-122"/>
              </a:defRPr>
            </a:lvl2pPr>
            <a:lvl3pPr marL="1143000" indent="-228600" eaLnBrk="0" hangingPunct="0">
              <a:defRPr sz="1600" b="1">
                <a:solidFill>
                  <a:schemeClr val="bg1"/>
                </a:solidFill>
                <a:latin typeface="Arial" panose="020B0604020202020204" pitchFamily="34" charset="0"/>
                <a:ea typeface="宋体" panose="02010600030101010101" pitchFamily="2" charset="-122"/>
              </a:defRPr>
            </a:lvl3pPr>
            <a:lvl4pPr marL="1600200" indent="-228600" eaLnBrk="0" hangingPunct="0">
              <a:defRPr sz="1600" b="1">
                <a:solidFill>
                  <a:schemeClr val="bg1"/>
                </a:solidFill>
                <a:latin typeface="Arial" panose="020B0604020202020204" pitchFamily="34" charset="0"/>
                <a:ea typeface="宋体" panose="02010600030101010101" pitchFamily="2" charset="-122"/>
              </a:defRPr>
            </a:lvl4pPr>
            <a:lvl5pPr marL="2057400" indent="-228600" eaLnBrk="0" hangingPunct="0">
              <a:defRPr sz="1600" b="1">
                <a:solidFill>
                  <a:schemeClr val="bg1"/>
                </a:solidFill>
                <a:latin typeface="Arial" panose="020B0604020202020204" pitchFamily="34" charset="0"/>
                <a:ea typeface="宋体" panose="02010600030101010101" pitchFamily="2" charset="-122"/>
              </a:defRPr>
            </a:lvl5pPr>
            <a:lvl6pPr marL="25146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6pPr>
            <a:lvl7pPr marL="29718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7pPr>
            <a:lvl8pPr marL="34290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8pPr>
            <a:lvl9pPr marL="3886200" indent="-228600" algn="ctr" eaLnBrk="0" fontAlgn="base" hangingPunct="0">
              <a:spcBef>
                <a:spcPct val="0"/>
              </a:spcBef>
              <a:spcAft>
                <a:spcPct val="0"/>
              </a:spcAft>
              <a:buFont typeface="Arial" panose="020B0604020202020204" pitchFamily="34" charset="0"/>
              <a:defRPr sz="1600" b="1">
                <a:solidFill>
                  <a:schemeClr val="bg1"/>
                </a:solidFill>
                <a:latin typeface="Arial" panose="020B0604020202020204" pitchFamily="34" charset="0"/>
                <a:ea typeface="宋体" panose="02010600030101010101" pitchFamily="2" charset="-122"/>
              </a:defRPr>
            </a:lvl9pPr>
          </a:lstStyle>
          <a:p>
            <a:pPr lvl="0">
              <a:lnSpc>
                <a:spcPct val="150000"/>
              </a:lnSpc>
            </a:pPr>
            <a:r>
              <a:rPr lang="en-US" altLang="zh-CN" b="0" dirty="0">
                <a:latin typeface="Times New Roman" panose="02020603050405020304" pitchFamily="18" charset="0"/>
                <a:ea typeface="+mj-ea"/>
                <a:cs typeface="Times New Roman" panose="02020603050405020304" pitchFamily="18" charset="0"/>
              </a:rPr>
              <a:t>The sealed presser foot lifting shaft is lubricated by the imported solid grease to avoid oil troubles. The bushing adopts a copper sleeve design with high wear resistance to improve wear resistance and prolong service life.</a:t>
            </a:r>
          </a:p>
        </p:txBody>
      </p:sp>
      <p:pic>
        <p:nvPicPr>
          <p:cNvPr id="6" name="图片 5">
            <a:extLst>
              <a:ext uri="{FF2B5EF4-FFF2-40B4-BE49-F238E27FC236}">
                <a16:creationId xmlns:a16="http://schemas.microsoft.com/office/drawing/2014/main" id="{791A4133-4649-04BF-8F26-0BF96CA63678}"/>
              </a:ext>
            </a:extLst>
          </p:cNvPr>
          <p:cNvPicPr>
            <a:picLocks noChangeAspect="1"/>
          </p:cNvPicPr>
          <p:nvPr/>
        </p:nvPicPr>
        <p:blipFill>
          <a:blip r:embed="rId2"/>
          <a:stretch>
            <a:fillRect/>
          </a:stretch>
        </p:blipFill>
        <p:spPr>
          <a:xfrm>
            <a:off x="2746027" y="2713484"/>
            <a:ext cx="3651945" cy="215089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c632cf97-9787-4e97-865c-91625e10740f}"/>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5f6fc161-620d-4115-9a12-8549c2e321b1}"/>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78e1c6a5-c161-481f-af6d-2d7f2a804df2}"/>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056bec17-c677-45f0-8f19-c4e2e63bb7b3}"/>
</p:tagLst>
</file>

<file path=ppt/tags/tag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9195,&quot;width&quot;:544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273</TotalTime>
  <Words>1135</Words>
  <Application>Microsoft Office PowerPoint</Application>
  <PresentationFormat>全屏显示(16:10)</PresentationFormat>
  <Paragraphs>179</Paragraphs>
  <Slides>16</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16</vt:i4>
      </vt:variant>
    </vt:vector>
  </HeadingPairs>
  <TitlesOfParts>
    <vt:vector size="23" baseType="lpstr">
      <vt:lpstr>宋体</vt:lpstr>
      <vt:lpstr>微软雅黑</vt:lpstr>
      <vt:lpstr>Arial</vt:lpstr>
      <vt:lpstr>Calibri</vt:lpstr>
      <vt:lpstr>Times New Roman</vt:lpstr>
      <vt:lpstr>Wingdings</vt:lpstr>
      <vt:lpstr>Office 主题​​</vt:lpstr>
      <vt:lpstr>BRC-6390B Power saving Direct drive  Top and BOTTOM FEEDING Machine</vt:lpstr>
      <vt:lpstr>Content</vt:lpstr>
      <vt:lpstr>1.Naming rules</vt:lpstr>
      <vt:lpstr>二、产品概要</vt:lpstr>
      <vt:lpstr>PowerPoint 演示文稿</vt:lpstr>
      <vt:lpstr>PowerPoint 演示文稿</vt:lpstr>
      <vt:lpstr>3.Product selling point</vt:lpstr>
      <vt:lpstr>3.Stable and reliable - Strong for thick, energy saving and high efficiency （1/4）</vt:lpstr>
      <vt:lpstr>PowerPoint 演示文稿</vt:lpstr>
      <vt:lpstr>PowerPoint 演示文稿</vt:lpstr>
      <vt:lpstr>3.Stable and reliable - Alternating quantity visualization , accurate adjustment （4/4）</vt:lpstr>
      <vt:lpstr>3. Convenient operation - Simple panel, easy to learn and use （1/3）</vt:lpstr>
      <vt:lpstr>3. Convenient operation - Integrated design，simple and easy for use （2/3）</vt:lpstr>
      <vt:lpstr>3. Improved performance – Improved performance, more reliable（1/1）</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ad04</dc:creator>
  <cp:lastModifiedBy>jack669246@outlook.com</cp:lastModifiedBy>
  <cp:revision>551</cp:revision>
  <dcterms:created xsi:type="dcterms:W3CDTF">2014-08-20T07:28:00Z</dcterms:created>
  <dcterms:modified xsi:type="dcterms:W3CDTF">2023-04-01T11:31:34Z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2052-11.1.0.9999</vt:lpwstr>
  </property>
</Properties>
</file>